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</p:sldIdLst>
  <p:sldSz cy="6858000" cx="12192000"/>
  <p:notesSz cx="6858000" cy="9144000"/>
  <p:embeddedFontLst>
    <p:embeddedFont>
      <p:font typeface="Do Hyeon"/>
      <p:regular r:id="rId61"/>
    </p:embeddedFont>
    <p:embeddedFont>
      <p:font typeface="Montserrat Black"/>
      <p:bold r:id="rId62"/>
      <p:boldItalic r:id="rId63"/>
    </p:embeddedFont>
    <p:embeddedFont>
      <p:font typeface="Montserrat"/>
      <p:regular r:id="rId64"/>
      <p:bold r:id="rId65"/>
      <p:italic r:id="rId66"/>
      <p:boldItalic r:id="rId67"/>
    </p:embeddedFont>
    <p:embeddedFont>
      <p:font typeface="Montserrat Light"/>
      <p:regular r:id="rId68"/>
      <p:bold r:id="rId69"/>
      <p:italic r:id="rId70"/>
      <p:boldItalic r:id="rId71"/>
    </p:embeddedFont>
    <p:embeddedFont>
      <p:font typeface="Nanum Gothic"/>
      <p:regular r:id="rId72"/>
      <p:bold r:id="rId73"/>
    </p:embeddedFont>
    <p:embeddedFont>
      <p:font typeface="NanumGothic ExtraBold"/>
      <p:bold r:id="rId7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75" roundtripDataSignature="AMtx7mhpU1qgfKvOJjUtFPu/r5VVusrW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726ED1-6521-4600-8FD8-800BDEAAE30B}">
  <a:tblStyle styleId="{75726ED1-6521-4600-8FD8-800BDEAAE30B}" styleName="Table_0">
    <a:wholeTbl>
      <a:tcTxStyle b="off" i="off">
        <a:font>
          <a:latin typeface="Montserrat Light"/>
          <a:ea typeface="Montserrat Light"/>
          <a:cs typeface="Montserrat Ligh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chemeClr val="accent6"/>
          </a:solidFill>
        </a:fill>
      </a:tcStyle>
    </a:wholeTbl>
    <a:band1H>
      <a:tcTxStyle b="off" i="off"/>
      <a:tcStyle>
        <a:fill>
          <a:solidFill>
            <a:schemeClr val="accent6"/>
          </a:solidFill>
        </a:fill>
      </a:tcStyle>
    </a:band1H>
    <a:band2H>
      <a:tcTxStyle b="off" i="off"/>
    </a:band2H>
    <a:band1V>
      <a:tcTxStyle b="off" i="off"/>
      <a:tcStyle>
        <a:fill>
          <a:solidFill>
            <a:schemeClr val="accent6"/>
          </a:solidFill>
        </a:fill>
      </a:tcStyle>
    </a:band1V>
    <a:band2V>
      <a:tcTxStyle b="off" i="off"/>
    </a:band2V>
    <a:lastCol>
      <a:tcTxStyle b="on" i="off">
        <a:font>
          <a:latin typeface="Montserrat Light"/>
          <a:ea typeface="Montserrat Light"/>
          <a:cs typeface="Montserrat Light"/>
        </a:font>
        <a:schemeClr val="lt1"/>
      </a:tcTxStyle>
      <a:tcStyle>
        <a:fill>
          <a:solidFill>
            <a:schemeClr val="accent6"/>
          </a:solidFill>
        </a:fill>
      </a:tcStyle>
    </a:lastCol>
    <a:firstCol>
      <a:tcTxStyle b="on" i="off">
        <a:font>
          <a:latin typeface="Montserrat Light"/>
          <a:ea typeface="Montserrat Light"/>
          <a:cs typeface="Montserrat Light"/>
        </a:font>
        <a:schemeClr val="lt1"/>
      </a:tcTxStyle>
      <a:tcStyle>
        <a:fill>
          <a:solidFill>
            <a:schemeClr val="accent6"/>
          </a:solidFill>
        </a:fill>
      </a:tcStyle>
    </a:firstCol>
    <a:lastRow>
      <a:tcTxStyle b="on" i="off">
        <a:font>
          <a:latin typeface="Montserrat Light"/>
          <a:ea typeface="Montserrat Light"/>
          <a:cs typeface="Montserrat Ligh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6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Montserrat Light"/>
          <a:ea typeface="Montserrat Light"/>
          <a:cs typeface="Montserrat Ligh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6"/>
          </a:solidFill>
        </a:fill>
      </a:tcStyle>
    </a:firstRow>
    <a:neCell>
      <a:tcTxStyle b="off" i="off"/>
    </a:neCell>
    <a:nwCell>
      <a:tcTxStyle b="off" i="off"/>
    </a:nwCell>
  </a:tblStyle>
  <a:tblStyle styleId="{2AC67F35-C718-46CA-978C-7704EF037855}" styleName="Table_1">
    <a:wholeTbl>
      <a:tcTxStyle b="off" i="off">
        <a:font>
          <a:latin typeface="Montserrat"/>
          <a:ea typeface="Montserrat"/>
          <a:cs typeface="Montserrat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6E8ED"/>
          </a:solidFill>
        </a:fill>
      </a:tcStyle>
    </a:wholeTbl>
    <a:band1H>
      <a:tcTxStyle/>
      <a:tcStyle>
        <a:fill>
          <a:solidFill>
            <a:srgbClr val="CACED9"/>
          </a:solidFill>
        </a:fill>
      </a:tcStyle>
    </a:band1H>
    <a:band2H>
      <a:tcTxStyle/>
    </a:band2H>
    <a:band1V>
      <a:tcTxStyle/>
      <a:tcStyle>
        <a:fill>
          <a:solidFill>
            <a:srgbClr val="CACED9"/>
          </a:solidFill>
        </a:fill>
      </a:tcStyle>
    </a:band1V>
    <a:band2V>
      <a:tcTxStyle/>
    </a:band2V>
    <a:lastCol>
      <a:tcTxStyle b="on" i="off">
        <a:font>
          <a:latin typeface="Montserrat"/>
          <a:ea typeface="Montserrat"/>
          <a:cs typeface="Montserrat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Montserrat"/>
          <a:ea typeface="Montserrat"/>
          <a:cs typeface="Montserrat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/>
    </a:seCell>
    <a:swCell>
      <a:tcTxStyle/>
    </a:swCell>
    <a:firstRow>
      <a:tcTxStyle b="on" i="off">
        <a:font>
          <a:latin typeface="Montserrat"/>
          <a:ea typeface="Montserrat"/>
          <a:cs typeface="Montserrat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/>
    </a:neCell>
    <a:nwCell>
      <a:tcTxStyle/>
    </a:nwCell>
  </a:tblStyle>
  <a:tblStyle styleId="{A6CA26E5-D757-497C-B1BA-D1E6A165A873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NanumGothic-bold.fntdata"/><Relationship Id="rId72" Type="http://schemas.openxmlformats.org/officeDocument/2006/relationships/font" Target="fonts/NanumGothic-regular.fntdata"/><Relationship Id="rId31" Type="http://schemas.openxmlformats.org/officeDocument/2006/relationships/slide" Target="slides/slide26.xml"/><Relationship Id="rId75" Type="http://customschemas.google.com/relationships/presentationmetadata" Target="metadata"/><Relationship Id="rId30" Type="http://schemas.openxmlformats.org/officeDocument/2006/relationships/slide" Target="slides/slide25.xml"/><Relationship Id="rId74" Type="http://schemas.openxmlformats.org/officeDocument/2006/relationships/font" Target="fonts/NanumGothicExtraBold-bold.fntdata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1" Type="http://schemas.openxmlformats.org/officeDocument/2006/relationships/font" Target="fonts/MontserratLight-boldItalic.fntdata"/><Relationship Id="rId70" Type="http://schemas.openxmlformats.org/officeDocument/2006/relationships/font" Target="fonts/MontserratLigh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Black-bold.fntdata"/><Relationship Id="rId61" Type="http://schemas.openxmlformats.org/officeDocument/2006/relationships/font" Target="fonts/DoHyeon-regular.fntdata"/><Relationship Id="rId20" Type="http://schemas.openxmlformats.org/officeDocument/2006/relationships/slide" Target="slides/slide15.xml"/><Relationship Id="rId64" Type="http://schemas.openxmlformats.org/officeDocument/2006/relationships/font" Target="fonts/Montserrat-regular.fntdata"/><Relationship Id="rId63" Type="http://schemas.openxmlformats.org/officeDocument/2006/relationships/font" Target="fonts/MontserratBlack-boldItalic.fntdata"/><Relationship Id="rId22" Type="http://schemas.openxmlformats.org/officeDocument/2006/relationships/slide" Target="slides/slide17.xml"/><Relationship Id="rId66" Type="http://schemas.openxmlformats.org/officeDocument/2006/relationships/font" Target="fonts/Montserrat-italic.fntdata"/><Relationship Id="rId21" Type="http://schemas.openxmlformats.org/officeDocument/2006/relationships/slide" Target="slides/slide16.xml"/><Relationship Id="rId65" Type="http://schemas.openxmlformats.org/officeDocument/2006/relationships/font" Target="fonts/Montserrat-bold.fntdata"/><Relationship Id="rId24" Type="http://schemas.openxmlformats.org/officeDocument/2006/relationships/slide" Target="slides/slide19.xml"/><Relationship Id="rId68" Type="http://schemas.openxmlformats.org/officeDocument/2006/relationships/font" Target="fonts/MontserratLight-regular.fntdata"/><Relationship Id="rId23" Type="http://schemas.openxmlformats.org/officeDocument/2006/relationships/slide" Target="slides/slide18.xml"/><Relationship Id="rId67" Type="http://schemas.openxmlformats.org/officeDocument/2006/relationships/font" Target="fonts/Montserrat-bold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MontserratLigh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831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3" name="Google Shape;113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e0f2e409c_1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e0f2e409c_1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14년 대비 15년 제휴사 b 의 매출만 감소, 제휴사 중 15년 경쟁사 이용 횟수가 가장 높음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-&gt; 제휴사별 어떤상품이있는지 확인 필요, 그 전에 전체 매출 확인 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14e0f2e409c_5_4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14e0f2e409c_5_4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100000000000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14e0f2e409c_5_4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14e0f2e409c_5_4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1분기가 전년 동기 대비 크게 늘었다는거 4분기가 전년 동기 대비 크게 늘지 않은것. </a:t>
            </a:r>
            <a:br>
              <a:rPr lang="en-US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봄이 가장 크게 늘었고, 여름이 가장 적게 늘어난 것 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14e0f2e409c_5_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14e0f2e409c_5_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겨울 -&gt; 봄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갈 수록 </a:t>
            </a:r>
            <a:r>
              <a:rPr b="1" lang="en-US" sz="1200">
                <a:solidFill>
                  <a:srgbClr val="111111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증가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 추세</a:t>
            </a:r>
            <a:b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봄 -&gt; 여름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으로 갈 수록 </a:t>
            </a:r>
            <a:r>
              <a:rPr b="1" lang="en-US" sz="1200">
                <a:solidFill>
                  <a:srgbClr val="11111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감소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추세</a:t>
            </a:r>
            <a:b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-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 여름 -&gt; 가을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로 갈 수록 </a:t>
            </a:r>
            <a:r>
              <a:rPr b="1" lang="en-US" sz="1200">
                <a:solidFill>
                  <a:srgbClr val="111111"/>
                </a:solidFill>
                <a:highlight>
                  <a:srgbClr val="F4CCCC"/>
                </a:highlight>
                <a:latin typeface="Nanum Gothic"/>
                <a:ea typeface="Nanum Gothic"/>
                <a:cs typeface="Nanum Gothic"/>
                <a:sym typeface="Nanum Gothic"/>
              </a:rPr>
              <a:t>증가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 추세</a:t>
            </a:r>
            <a:b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</a:b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- 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가을 -&gt; 겨울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로 갈 수록 </a:t>
            </a:r>
            <a:r>
              <a:rPr b="1" lang="en-US" sz="1200">
                <a:solidFill>
                  <a:srgbClr val="111111"/>
                </a:solidFill>
                <a:highlight>
                  <a:srgbClr val="CFE2F3"/>
                </a:highlight>
                <a:latin typeface="Nanum Gothic"/>
                <a:ea typeface="Nanum Gothic"/>
                <a:cs typeface="Nanum Gothic"/>
                <a:sym typeface="Nanum Gothic"/>
              </a:rPr>
              <a:t>감소</a:t>
            </a:r>
            <a:r>
              <a:rPr b="1"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1200">
                <a:solidFill>
                  <a:srgbClr val="111111"/>
                </a:solidFill>
                <a:latin typeface="Nanum Gothic"/>
                <a:ea typeface="Nanum Gothic"/>
                <a:cs typeface="Nanum Gothic"/>
                <a:sym typeface="Nanum Gothic"/>
              </a:rPr>
              <a:t>추세</a:t>
            </a:r>
            <a:endParaRPr sz="1200">
              <a:solidFill>
                <a:srgbClr val="111111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-US" sz="1400">
                <a:solidFill>
                  <a:srgbClr val="E83828"/>
                </a:solidFill>
                <a:latin typeface="Nanum Gothic"/>
                <a:ea typeface="Nanum Gothic"/>
                <a:cs typeface="Nanum Gothic"/>
                <a:sym typeface="Nanum Gothic"/>
              </a:rPr>
              <a:t>이에 대한 전처리는 변수 설정 부분에서 설명하도록하겠음</a:t>
            </a:r>
            <a:endParaRPr b="1" sz="1400">
              <a:solidFill>
                <a:srgbClr val="E83828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4e0f2e409c_5_4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highlight>
                  <a:schemeClr val="lt1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2년동안 매달 구매한 고객 </a:t>
            </a:r>
            <a:r>
              <a:rPr b="1" lang="en-US" sz="2100">
                <a:solidFill>
                  <a:srgbClr val="FF0000"/>
                </a:solidFill>
                <a:highlight>
                  <a:schemeClr val="lt1"/>
                </a:highlight>
                <a:latin typeface="Nanum Gothic"/>
                <a:ea typeface="Nanum Gothic"/>
                <a:cs typeface="Nanum Gothic"/>
                <a:sym typeface="Nanum Gothic"/>
              </a:rPr>
              <a:t>전체 고객의 91%</a:t>
            </a:r>
            <a:endParaRPr/>
          </a:p>
        </p:txBody>
      </p:sp>
      <p:sp>
        <p:nvSpPr>
          <p:cNvPr id="377" name="Google Shape;377;g14e0f2e409c_5_4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4e0f2e409c_5_49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8분기 내내 구매한 고객 </a:t>
            </a:r>
            <a:r>
              <a:rPr b="1" lang="en-US" sz="2100">
                <a:solidFill>
                  <a:srgbClr val="FF0000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분석 모델 단위 </a:t>
            </a:r>
            <a:r>
              <a:rPr lang="en-US" sz="2100">
                <a:solidFill>
                  <a:srgbClr val="FF0000"/>
                </a:solidFill>
                <a:highlight>
                  <a:srgbClr val="FFF2CC"/>
                </a:highlight>
                <a:latin typeface="NanumGothic ExtraBold"/>
                <a:ea typeface="NanumGothic ExtraBold"/>
                <a:cs typeface="NanumGothic ExtraBold"/>
                <a:sym typeface="NanumGothic ExtraBold"/>
              </a:rPr>
              <a:t>유지고객</a:t>
            </a:r>
            <a:r>
              <a:rPr b="1" lang="en-US" sz="2100">
                <a:solidFill>
                  <a:srgbClr val="FF0000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으로 정의 (유지고객이 차지하는 매출 비율 적기)</a:t>
            </a:r>
            <a:endParaRPr b="1" sz="1900"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393" name="Google Shape;393;g14e0f2e409c_5_49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179e2f5a50f_0_6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179e2f5a50f_0_6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179e2f5a50f_0_1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179e2f5a50f_0_1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179da6d4889_2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14년 대비 15년에 매출이 증가하였으므로 </a:t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유의 고객 중 단순히 매출이 감소한것보다 매출의 평균 증감율을 고려한 금액보다 더 낮은 구매를 한 사람을 감소고객으로 설정하였음</a:t>
            </a:r>
            <a:endParaRPr b="1" sz="1900"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49" name="Google Shape;449;g179da6d4889_2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179da6d4889_2_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900"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478" name="Google Shape;478;g179da6d4889_2_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14e0f2e409c_1_3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4" name="Google Shape;124;g14e0f2e409c_1_3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g14e0f2e409c_5_3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8" name="Google Shape;488;g14e0f2e409c_5_3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소분류별로 각 min, max, mean 매출액 표시(</a:t>
            </a:r>
            <a:r>
              <a:rPr b="1" lang="en-US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구매고객 데이터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14e0f2e409c_5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14e0f2e409c_5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2 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소분류별로 금액타입 표시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4e0f2e409c_5_3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4e0f2e409c_5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소분류별로 각 min, max, mean 매출액 표시(</a:t>
            </a:r>
            <a:r>
              <a:rPr b="1" lang="en-US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구매고객 데이터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4e0f2e409c_5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14e0f2e409c_5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9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1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소분류별로 각 min, max, mean 매출액 표시(</a:t>
            </a:r>
            <a:r>
              <a:rPr b="1" lang="en-US" sz="1100">
                <a:solidFill>
                  <a:srgbClr val="0000FF"/>
                </a:solidFill>
                <a:latin typeface="Nanum Gothic"/>
                <a:ea typeface="Nanum Gothic"/>
                <a:cs typeface="Nanum Gothic"/>
                <a:sym typeface="Nanum Gothic"/>
              </a:rPr>
              <a:t>구매고객 데이터</a:t>
            </a:r>
            <a:r>
              <a:rPr lang="en-US" sz="1100">
                <a:solidFill>
                  <a:srgbClr val="595959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endParaRPr sz="1100">
              <a:solidFill>
                <a:srgbClr val="595959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14e0f2e409c_5_3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3" name="Google Shape;553;g14e0f2e409c_5_3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14e0f2e409c_5_4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87" name="Google Shape;587;g14e0f2e409c_5_4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14e0f2e409c_5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14e0f2e409c_5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앞에서 보았듯이 14년, 15년도 모두 계절별로 구매금액 차이 패턴이 존재함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79e2f5a50f_2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3" name="Google Shape;633;g179e2f5a50f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4e0f2e409c_5_51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앞서 말씀드린 선정주제처럼 구매 감소고객을 예측하는 모델을 생성하기 위해 학습데이터와 test데이터를 설정해주었습니다. </a:t>
            </a:r>
            <a:endParaRPr/>
          </a:p>
        </p:txBody>
      </p:sp>
      <p:sp>
        <p:nvSpPr>
          <p:cNvPr id="642" name="Google Shape;642;g14e0f2e409c_5_5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14e0f2e409c_5_73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모델링을 하기위한 피처 설정. 다음 페이지에 다른 피처 소개</a:t>
            </a:r>
            <a:endParaRPr/>
          </a:p>
        </p:txBody>
      </p:sp>
      <p:sp>
        <p:nvSpPr>
          <p:cNvPr id="654" name="Google Shape;654;g14e0f2e409c_5_73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79e2f5a50f_0_123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5" name="Google Shape;145;g179e2f5a50f_0_123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14e0f2e409c_5_8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14e0f2e409c_5_8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2분기간의 등급 차이를 계산 할 때, 1) 단순히 그 차이를 더해주는 일반적인 차이의 계산 방법과 </a:t>
            </a:r>
            <a:endParaRPr/>
          </a:p>
        </p:txBody>
      </p:sp>
      <p:sp>
        <p:nvSpPr>
          <p:cNvPr id="678" name="Google Shape;678;g14e0f2e409c_5_8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g179da6d4889_2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여러 모델 학습 후 정확도 출력</a:t>
            </a:r>
            <a:endParaRPr b="1" sz="1900"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(파라미터 : Grid Search CV로 출력)</a:t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694" name="Google Shape;694;g179da6d4889_2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4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179da6d4889_2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train : 1분기 ~ 6분기로 1분기 대비 7분기 증감여부</a:t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latin typeface="NanumGothic ExtraBold"/>
                <a:ea typeface="NanumGothic ExtraBold"/>
                <a:cs typeface="NanumGothic ExtraBold"/>
                <a:sym typeface="NanumGothic ExtraBold"/>
              </a:rPr>
              <a:t>test : 2분기 ~ 7분기로 2분기 대비 8분기 증감여부</a:t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06" name="Google Shape;706;g179da6d4889_2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179da6d4889_2_7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1" sz="1900">
              <a:highlight>
                <a:srgbClr val="FFF2CC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500">
              <a:latin typeface="NanumGothic ExtraBold"/>
              <a:ea typeface="NanumGothic ExtraBold"/>
              <a:cs typeface="NanumGothic ExtraBold"/>
              <a:sym typeface="NanumGothic ExtraBold"/>
            </a:endParaRPr>
          </a:p>
        </p:txBody>
      </p:sp>
      <p:sp>
        <p:nvSpPr>
          <p:cNvPr id="723" name="Google Shape;723;g179da6d4889_2_7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79e2f5a50f_3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'변동폭_Monetary_의류/이미용_중가_등급','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'Frequency_식품/생활_중가',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'변동폭_Monetary_식품/생활_고가_등급',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'Frequency_식품/생활_고가',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'절대변동폭_Monetary_식품/생활_고가_등급',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'변동폭_Monetary_식품/생활_중가_등급'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, 'Frequency_식품/생활_저가',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'변동폭_Monetary_가전/레저취미/멀티샵_중가_등급', 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                             'Frequency_가구인테리어/잡화_저가'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>
                <a:latin typeface="Arial"/>
                <a:ea typeface="Arial"/>
                <a:cs typeface="Arial"/>
                <a:sym typeface="Arial"/>
              </a:rPr>
              <a:t>, 'Frequency_의류/이미용_중가',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3" name="Google Shape;733;g179e2f5a50f_3_20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179da6d4889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9" name="Google Shape;769;g179da6d4889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000">
                <a:latin typeface="Do Hyeon"/>
                <a:ea typeface="Do Hyeon"/>
                <a:cs typeface="Do Hyeon"/>
                <a:sym typeface="Do Hyeon"/>
              </a:rPr>
              <a:t>3분기 대비 9분기 증감여부 예측 후 그 중 감소고객만 추출하여 마케팅 제언을 위해 군집화 실행</a:t>
            </a:r>
            <a:endParaRPr/>
          </a:p>
        </p:txBody>
      </p:sp>
      <p:sp>
        <p:nvSpPr>
          <p:cNvPr id="770" name="Google Shape;770;g179da6d4889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g179e2f5a50f_2_6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8" name="Google Shape;788;g179e2f5a50f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5" name="Shape 7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6" name="Google Shape;796;g179e2f5a50f_0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7" name="Google Shape;797;g179e2f5a50f_0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14e0f2e409c_4_1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14e0f2e409c_4_1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1" name="Google Shape;831;g14e0f2e409c_4_14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2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g179e2f5a50f_0_1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>
                <a:latin typeface="Nanum Gothic"/>
                <a:ea typeface="Nanum Gothic"/>
                <a:cs typeface="Nanum Gothic"/>
                <a:sym typeface="Nanum Gothic"/>
              </a:rPr>
              <a:t>의류/이미용 중가 구매횟수 추세선 및 구매금액 추세선이 매우 높게 나옴. 하지만 총 변동폭 값은 마이너스 위주이고 가장 낮음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추세선 지수가 높게 나왔다는 뜻은 기준 분기 대비 마지막 분기 구매액이나 구매횟수가 큰폭으로 증가했다는 뜻을 의미함.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그런데 증가폭이 크다고해서 그 안의 분기에서 구매가 계속 증가했다는 뜻은 아니기 때문에, 분기별 고객별 평균 구매금액과 군집 전체의 총 구매금액, 총 구매 횟수를 구해봤더니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급격한 감소나 증가가 보이지 않고, 결국엔 증가세를 이어감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이 군집은 의류/이미용_중가에 대한 관여도가 높다고 사료되므로, 추천시스템으로 각 개인의 과거 구매패턴을 고려하여 의류/이미용_중가 제품 중 </a:t>
            </a:r>
            <a:r>
              <a:rPr b="1" lang="en-US" sz="1100">
                <a:solidFill>
                  <a:srgbClr val="E83828"/>
                </a:solidFill>
              </a:rPr>
              <a:t>새로운 것을 주기적으로 추천하도록 하겠음</a:t>
            </a:r>
            <a:endParaRPr b="1" sz="1100">
              <a:solidFill>
                <a:srgbClr val="E838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44" name="Google Shape;844;g179e2f5a50f_0_1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179e2f5a50f_0_12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175" name="Google Shape;175;g179e2f5a50f_0_12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179e2f5a50f_0_9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sz="900">
                <a:latin typeface="Nanum Gothic"/>
                <a:ea typeface="Nanum Gothic"/>
                <a:cs typeface="Nanum Gothic"/>
                <a:sym typeface="Nanum Gothic"/>
              </a:rPr>
              <a:t>의류/이미용 중가 구매횟수 추세선 및 구매금액 추세선이 매우 높게 나옴. 하지만 총 변동폭 값은 마이너스 위주이고 가장 낮음</a:t>
            </a:r>
            <a:endParaRPr sz="4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추세선 지수가 높게 나왔다는 뜻은 기준 분기 대비 마지막 분기 구매액이나 구매횟수가 큰폭으로 증가했다는 뜻을 의미함.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그런데 증가폭이 크다고해서 그 안의 분기에서 구매가 계속 증가했다는 뜻은 아니기 때문에, 분기별 고객별 평균 구매금액과 군집 전체의 총 구매금액, 총 구매 횟수를 구해봤더니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급격한 감소나 증가가 보이지 않고, 결국엔 증가세를 이어감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이 군집은 의류/이미용_중가에 대한 관여도가 높다고 사료되므로, 추천시스템으로 각 개인의 과거 구매패턴을 고려하여 의류/이미용_중가 제품 중 </a:t>
            </a:r>
            <a:r>
              <a:rPr b="1" lang="en-US" sz="1100">
                <a:solidFill>
                  <a:srgbClr val="E83828"/>
                </a:solidFill>
              </a:rPr>
              <a:t>새로운 것을 주기적으로 추천하도록 하겠음</a:t>
            </a:r>
            <a:endParaRPr b="1" sz="1100">
              <a:solidFill>
                <a:srgbClr val="E83828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75" name="Google Shape;875;g179e2f5a50f_0_9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0" name="Shape 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" name="Google Shape;911;g179e2f5a50f_0_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1번 군집은 식품/생활 중가 구매액 및 구매횟수 추세선이 가장 낮게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추세선이 가장 낮게 나타났다는 뜻은 기준분기 대비 타겟분기에 증가폭이 크지 않다는 뜻이기 때문에 안의 분기 내에서 변동을 보기 위해 분기별로 고객 평균 구매금액, 전체 평균금액, 전체 총 구매횟수를 확인해봄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구매금액 같은 경우는 고객별 평균구매금액에서는 큰 감소나 증가폭이 보이지 않았으나 전체 고객의 평균구매금액은 분기별로 크게 차이남을 볼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그러나, 고객의 총 구매횟수는 점차 증가하다가 마지막 분기에 감소함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의류/이미용도 마찬가지로 감소나 증가로 이어지는 분기 기간만 다를 뿐 전체 고객 평균 차이는 큰 폭을 보임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두 카테고리 모두 </a:t>
            </a:r>
            <a:r>
              <a:rPr lang="en-US"/>
              <a:t>구매횟수는 증가하나 구매액이 감소하는 경향이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식품/생활 중가의 경우 8분기에 구매액, 구매횟수 모두 감소하므로 증가를 위해 당장 구매로 이어질 수 있도록 기존에 구매한 이력이 있는 아이템 중 구매횟수가 잦았던 아이템을 추천 적용하기로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의류/이미용의_중가의 경우 8분기에 구매액, 구매횟수 모두 증가 추세이므로 매출 증대로 이어지기 위해 구매이력이 없는 아이템 중 추천 시스템을 적용하기로함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2" name="Google Shape;912;g179e2f5a50f_0_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6" name="Shape 9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7" name="Google Shape;957;g179e2f5a50f_0_10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1번 군집은 식품/생활 중가 구매액 및 구매횟수 추세선이 가장 낮게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추세선이 가장 낮게 나타났다는 뜻은 기준분기 대비 타겟분기에 증가폭이 크지 않다는 뜻이기 때문에 안의 분기 내에서 변동을 보기 위해 분기별로 고객 평균 구매금액, 전체 평균금액, 전체 총 구매횟수를 확인해봄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구매금액 같은 경우는 고객별 평균구매금액에서는 큰 감소나 증가폭이 보이지 않았으나 전체 고객의 평균구매금액은 분기별로 크게 차이남을 볼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그러나, 고객의 총 구매횟수는 점차 증가하다가 마지막 분기에 감소함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의류/이미용도 마찬가지로 감소나 증가로 이어지는 분기 기간만 다를 뿐 전체 고객 평균 차이는 큰 폭을 보임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두 카테고리 모두 구매횟수는 증가하나 구매액이 감소하는 경향이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식품/생활 중가의 경우 8분기에 구매액, 구매횟수 모두 감소하므로 증가를 위해 당장 구매로 이어질 수 있도록 기존에 구매한 이력이 있는 아이템 중 구매횟수가 잦았던 아이템을 추천 적용하기로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- 의류/이미용의_중가의 경우 8분기에 구매액, 구매횟수 모두 증가 추세이므로 매출 증대로 이어지기 위해 구매이력이 없는 아이템 중 추천 시스템을 적용하기로함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58" name="Google Shape;958;g179e2f5a50f_0_10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179e2f5a50f_0_1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식품/생활 고가 </a:t>
            </a:r>
            <a:r>
              <a:rPr lang="en-US"/>
              <a:t>구매횟수 및 구매액 추세선은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하지만, </a:t>
            </a:r>
            <a:r>
              <a:rPr lang="en-US"/>
              <a:t>구매금액 등급 변동폭이 마이너스고, 절대등급폭이 평균이 군집내 두번째로 높게 나타남 -&gt; 이는 해당 카테고리의 구매변동이 있었음을 의미함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평균 구매액과 횟수는 증가하나 분기별로 상대적으로 등급이 하락, 증가를 반복하면서 변동폭이 증가했다가 감소한 것으로 보여짐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중가와 저가의 경우 추세선은 높지만 절대변동폭이 타 군집에 비해 가장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이는 중간 분기 간 변동이 크게 있었음을 의미하며, 해당 분기 평균 구매금액 그래프를 보면 분기 내 변동이 있음을 알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그러나 고객별 평균 구매금액을 살펴보면 계속적으로 증가하는 추세임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해당 고객들은 일명 ‘식품 레저화’ 고객들로 다양한 식품을 소비하고 있음을 보여줌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군집3번 고객을 대상으로는 식품 고가, 중가, 저가를 이미 소비했던 제품 및 사보지 않은 제품들을 다양하게 추천하는 것으로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4" name="Google Shape;1014;g179e2f5a50f_0_1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2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g179e2f5a50f_0_107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식품/생활 고가 구매횟수 및 구매액 추세선은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하지만, 구매금액 등급 변동폭이 마이너스고, 절대등급폭이 평균이 군집내 두번째로 높게 나타남 -&gt; 이는 해당 카테고리의 구매변동이 있었음을 의미함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평균 구매액과 횟수는 증가하나 분기별로 상대적으로 등급이 하락, 증가를 반복하면서 변동폭이 증가했다가 감소한 것으로 보여짐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중가와 저가의 경우 추세선은 높지만 절대변동폭이 타 군집에 비해 가장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이는 중간 분기 간 변동이 크게 있었음을 의미하며, 해당 분기 평균 구매금액 그래프를 보면 분기 내 변동이 있음을 알 수 있음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그러나 고객별 평균 구매금액을 살펴보면 계속적으로 증가하는 추세임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해당 고객들은 일명 ‘식품 레저화’ 고객들로 다양한 식품을 소비하고 있음을 보여줌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군집3번 고객을 대상으로는 식품 고가, 중가, 저가를 이미 소비했던 제품 및 사보지 않은 제품들을 다양하게 추천하는 것으로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64" name="Google Shape;1064;g179e2f5a50f_0_107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7" name="Google Shape;1127;g179e2f5a50f_0_1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엥겔지수는 가장 높게 나타났으나 식품/생활쪽에서 뚜렷한 차이를 보이지 않는 군집임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가전/레저취미/멀티샵_중가에서 구매금액 추세선과 구매횟수 추세선이 마이너스로 낮게 나타났으며, </a:t>
            </a:r>
            <a:r>
              <a:rPr lang="en-US"/>
              <a:t>타군집 대비 </a:t>
            </a:r>
            <a:r>
              <a:rPr lang="en-US"/>
              <a:t>변동폭과 절대변동폭은 가장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가전/레저취미 아이템들이 대부분 제품생애주기가 길고 한번 구매하면 오래 사용하는 특징을 가짐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현재 구매금액 감소가 지속된지 오래되었고, 구매 횟수 역시 감소하는 추세이므로, 추천시스템으로 필요한 관련 부속품들을 추천하는 시스템을 적용하기로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이를테면, 노트북을 산지 1년이 지났다면 최신 무선 마우스를 권하는 등^^ 구현은 어려움ㅋ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가구인테리어/잡화 고가의 경우 평균구매금액 및 구매 횟수가 증가 및 감소를 이어오다가 최근 가구인테리어에 관심도가 높아진 것으로 보임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흥미를 느끼도록 소비이력이 없는 새로운 가구인테리어/잡화 제품을 추천하도록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28" name="Google Shape;1128;g179e2f5a50f_0_1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4" name="Shape 1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5" name="Google Shape;1175;g179e2f5a50f_0_11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엥겔지수는 가장 높게 나타났으나 식품/생활쪽에서 뚜렷한 차이를 보이지 않는 군집임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가전/레저취미/멀티샵_중가에서 구매금액 추세선과 구매횟수 추세선이 마이너스로 낮게 나타났으며, 타군집 대비 변동폭과 절대변동폭은 가장 높게 나타남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가전/레저취미 아이템들이 대부분 제품생애주기가 길고 한번 구매하면 오래 사용하는 특징을 가짐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현재 구매금액 감소가 지속된지 오래되었고, 구매 횟수 역시 감소하는 추세이므로, 추천시스템으로 필요한 관련 부속품들을 추천하는 시스템을 적용하기로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이를테면, 노트북을 산지 1년이 지났다면 최신 무선 마우스를 권하는 등^^ 구현은 어려움ㅋ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가구인테리어/잡화 고가의 경우 평균구매금액 및 구매 횟수가 증가 및 감소를 이어오다가 최근 가구인테리어에 관심도가 높아진 것으로 보임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따라서, 흥미를 느끼도록 소비이력이 없는 새로운 가구인테리어/잡화 제품을 추천하도록 함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76" name="Google Shape;1176;g179e2f5a50f_0_11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4" name="Shape 1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5" name="Google Shape;1225;g179e2f5a50f_0_19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식품생활 고가 절대변동폭이 가장 크게 나타난 군집임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평균구매금액이 증가-&gt; 감소, 감소-&gt;증가되는 폭이 크게 나타나며, 8분기인 현재 매우 감소세를 타고 있으므로, 기존에 소비했던 제품 중 식품/생활 고가제품을 추천하기로 함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26" name="Google Shape;1226;g179e2f5a50f_0_19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179e2f5a50f_0_8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식품생활 고가 절대변동폭이 가장 크게 나타난 군집임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900">
                <a:latin typeface="Arial"/>
                <a:ea typeface="Arial"/>
                <a:cs typeface="Arial"/>
                <a:sym typeface="Arial"/>
              </a:rPr>
              <a:t>평균구매금액이 증가-&gt; 감소, 감소-&gt;증가되는 폭이 크게 나타나며, 8분기인 현재 매우 감소세를 타고 있으므로, 기존에 소비했던 제품 중 식품/생활 고가제품을 추천하기로 함</a:t>
            </a:r>
            <a:endParaRPr sz="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62" name="Google Shape;1262;g179e2f5a50f_0_8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06" name="Google Shape;1306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14e0f2e409c_1_3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g14e0f2e409c_1_3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4" name="Shape 1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5" name="Google Shape;1315;g179e2f5a50f_1_4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16" name="Google Shape;1316;g179e2f5a50f_1_4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8" name="Google Shape;1338;g179e2f5a50f_1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9" name="Google Shape;1339;g179e2f5a50f_1_7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0" name="Google Shape;1340;g179e2f5a50f_1_7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g179e2f5a50f_0_60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8" name="Google Shape;1358;g179e2f5a50f_0_60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9" name="Google Shape;1359;g179e2f5a50f_0_60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179e2f5a50f_0_120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179e2f5a50f_0_120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2" name="Google Shape;1372;g179e2f5a50f_0_120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0" name="Shape 1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1" name="Google Shape;1381;g17a2d2f1b2f_3_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82" name="Google Shape;1382;g17a2d2f1b2f_3_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5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1" name="Google Shape;1391;p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179e2f5a50f_2_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g179e2f5a50f_2_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14e0f2e409c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14e0f2e409c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롯데마트는 </a:t>
            </a:r>
            <a:r>
              <a:rPr lang="en-US" sz="1800">
                <a:solidFill>
                  <a:srgbClr val="FF9900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2015년</a:t>
            </a:r>
            <a:r>
              <a:rPr lang="en-US" sz="1500">
                <a:solidFill>
                  <a:srgbClr val="444444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 유통 키워드를 ‘어려웠다’란 의미의 ‘H.A.R.D’를 선정</a:t>
            </a:r>
            <a:endParaRPr sz="1500">
              <a:solidFill>
                <a:srgbClr val="44444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유통업체의 대형</a:t>
            </a:r>
            <a:r>
              <a:rPr b="1"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 세일</a:t>
            </a:r>
            <a:r>
              <a:rPr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 (Hesitate to Buy)</a:t>
            </a:r>
            <a:endParaRPr sz="1500">
              <a:solidFill>
                <a:srgbClr val="444444"/>
              </a:solidFill>
              <a:latin typeface="NanumGothic ExtraBold"/>
              <a:ea typeface="NanumGothic ExtraBold"/>
              <a:cs typeface="NanumGothic ExtraBold"/>
              <a:sym typeface="NanumGothic Extra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유통업체들의 배송전쟁</a:t>
            </a:r>
            <a:r>
              <a:rPr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(Anytime, Anywhere)</a:t>
            </a:r>
            <a:endParaRPr sz="1600">
              <a:solidFill>
                <a:srgbClr val="4444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오프라인 매장만의 강점을 어필하기 위한 </a:t>
            </a:r>
            <a:r>
              <a:rPr b="1" lang="en-US" sz="1600">
                <a:solidFill>
                  <a:srgbClr val="444444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공간의 재창조</a:t>
            </a:r>
            <a:r>
              <a:rPr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(Renew Everything)</a:t>
            </a:r>
            <a:endParaRPr sz="1600">
              <a:solidFill>
                <a:srgbClr val="444444"/>
              </a:solidFill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rgbClr val="444444"/>
                </a:solidFill>
                <a:highlight>
                  <a:srgbClr val="FFF2CC"/>
                </a:highlight>
                <a:latin typeface="Nanum Gothic"/>
                <a:ea typeface="Nanum Gothic"/>
                <a:cs typeface="Nanum Gothic"/>
                <a:sym typeface="Nanum Gothic"/>
              </a:rPr>
              <a:t>안전에 대한 열망</a:t>
            </a:r>
            <a:r>
              <a:rPr lang="en-US" sz="1600">
                <a:solidFill>
                  <a:srgbClr val="444444"/>
                </a:solidFill>
                <a:latin typeface="Nanum Gothic"/>
                <a:ea typeface="Nanum Gothic"/>
                <a:cs typeface="Nanum Gothic"/>
                <a:sym typeface="Nanum Gothic"/>
              </a:rPr>
              <a:t>(Desire to Safe)</a:t>
            </a:r>
            <a:endParaRPr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solidFill>
                <a:srgbClr val="444444"/>
              </a:solidFill>
              <a:highlight>
                <a:srgbClr val="FFF2CC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14e0f2e409c_2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14e0f2e409c_2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4e0f2e409c_1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14e0f2e409c_1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제목 슬라이드">
  <p:cSld name="3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79e2f5a50f_3_321"/>
          <p:cNvSpPr/>
          <p:nvPr>
            <p:ph idx="2" type="pic"/>
          </p:nvPr>
        </p:nvSpPr>
        <p:spPr>
          <a:xfrm>
            <a:off x="1101043" y="1266062"/>
            <a:ext cx="4324500" cy="43260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제목 슬라이드">
  <p:cSld name="11_제목 슬라이드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179e2f5a50f_3_341"/>
          <p:cNvSpPr/>
          <p:nvPr>
            <p:ph idx="2" type="pic"/>
          </p:nvPr>
        </p:nvSpPr>
        <p:spPr>
          <a:xfrm>
            <a:off x="7861300" y="908956"/>
            <a:ext cx="3321000" cy="50601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2_제목 슬라이드">
  <p:cSld name="12_제목 슬라이드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79e2f5a50f_3_343"/>
          <p:cNvSpPr/>
          <p:nvPr>
            <p:ph idx="2" type="pic"/>
          </p:nvPr>
        </p:nvSpPr>
        <p:spPr>
          <a:xfrm>
            <a:off x="1708151" y="1235528"/>
            <a:ext cx="3981300" cy="2841300"/>
          </a:xfrm>
          <a:prstGeom prst="rect">
            <a:avLst/>
          </a:prstGeom>
          <a:noFill/>
          <a:ln>
            <a:noFill/>
          </a:ln>
        </p:spPr>
      </p:sp>
      <p:sp>
        <p:nvSpPr>
          <p:cNvPr id="39" name="Google Shape;39;g179e2f5a50f_3_343"/>
          <p:cNvSpPr/>
          <p:nvPr>
            <p:ph idx="3" type="pic"/>
          </p:nvPr>
        </p:nvSpPr>
        <p:spPr>
          <a:xfrm>
            <a:off x="6470651" y="1235528"/>
            <a:ext cx="3981300" cy="2841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4_제목 슬라이드">
  <p:cSld name="14_제목 슬라이드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79e2f5a50f_3_346"/>
          <p:cNvSpPr/>
          <p:nvPr>
            <p:ph idx="2" type="pic"/>
          </p:nvPr>
        </p:nvSpPr>
        <p:spPr>
          <a:xfrm>
            <a:off x="6096000" y="842392"/>
            <a:ext cx="5166600" cy="51666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3_제목 슬라이드">
  <p:cSld name="13_제목 슬라이드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179e2f5a50f_3_348"/>
          <p:cNvSpPr/>
          <p:nvPr>
            <p:ph idx="2" type="pic"/>
          </p:nvPr>
        </p:nvSpPr>
        <p:spPr>
          <a:xfrm rot="-2700000">
            <a:off x="1513819" y="1796448"/>
            <a:ext cx="3176465" cy="3224407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5_제목 슬라이드">
  <p:cSld name="15_제목 슬라이드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79e2f5a50f_3_350"/>
          <p:cNvSpPr/>
          <p:nvPr>
            <p:ph idx="2" type="pic"/>
          </p:nvPr>
        </p:nvSpPr>
        <p:spPr>
          <a:xfrm>
            <a:off x="1200951" y="1961956"/>
            <a:ext cx="9790200" cy="4896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6_제목 슬라이드">
  <p:cSld name="16_제목 슬라이드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79e2f5a50f_3_352"/>
          <p:cNvSpPr/>
          <p:nvPr>
            <p:ph idx="2" type="pic"/>
          </p:nvPr>
        </p:nvSpPr>
        <p:spPr>
          <a:xfrm>
            <a:off x="1301868" y="1127887"/>
            <a:ext cx="2530800" cy="2531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48" name="Google Shape;48;g179e2f5a50f_3_352"/>
          <p:cNvSpPr/>
          <p:nvPr>
            <p:ph idx="3" type="pic"/>
          </p:nvPr>
        </p:nvSpPr>
        <p:spPr>
          <a:xfrm>
            <a:off x="3902394" y="3659233"/>
            <a:ext cx="2193600" cy="2194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8_제목 슬라이드">
  <p:cSld name="18_제목 슬라이드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79e2f5a50f_3_355"/>
          <p:cNvSpPr/>
          <p:nvPr>
            <p:ph idx="2" type="pic"/>
          </p:nvPr>
        </p:nvSpPr>
        <p:spPr>
          <a:xfrm>
            <a:off x="1015999" y="1162050"/>
            <a:ext cx="10205100" cy="21600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9_제목 슬라이드">
  <p:cSld name="19_제목 슬라이드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79e2f5a50f_3_357"/>
          <p:cNvSpPr/>
          <p:nvPr>
            <p:ph idx="2" type="pic"/>
          </p:nvPr>
        </p:nvSpPr>
        <p:spPr>
          <a:xfrm>
            <a:off x="6096000" y="0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3_제목 슬라이드">
  <p:cSld name="23_제목 슬라이드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g179e2f5a50f_3_359"/>
          <p:cNvSpPr/>
          <p:nvPr>
            <p:ph idx="2" type="pic"/>
          </p:nvPr>
        </p:nvSpPr>
        <p:spPr>
          <a:xfrm>
            <a:off x="1612900" y="1384300"/>
            <a:ext cx="5524500" cy="31368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0_제목 슬라이드">
  <p:cSld name="20_제목 슬라이드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179e2f5a50f_3_361"/>
          <p:cNvSpPr/>
          <p:nvPr>
            <p:ph idx="2" type="pic"/>
          </p:nvPr>
        </p:nvSpPr>
        <p:spPr>
          <a:xfrm>
            <a:off x="6832012" y="1439576"/>
            <a:ext cx="4598100" cy="4127400"/>
          </a:xfrm>
          <a:prstGeom prst="roundRect">
            <a:avLst>
              <a:gd fmla="val 1446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1_제목 슬라이드">
  <p:cSld name="21_제목 슬라이드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79e2f5a50f_3_323"/>
          <p:cNvSpPr/>
          <p:nvPr>
            <p:ph idx="2" type="pic"/>
          </p:nvPr>
        </p:nvSpPr>
        <p:spPr>
          <a:xfrm>
            <a:off x="5978696" y="944335"/>
            <a:ext cx="5503800" cy="5020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4_제목 슬라이드">
  <p:cSld name="34_제목 슬라이드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79e2f5a50f_3_363"/>
          <p:cNvSpPr/>
          <p:nvPr>
            <p:ph idx="2" type="pic"/>
          </p:nvPr>
        </p:nvSpPr>
        <p:spPr>
          <a:xfrm>
            <a:off x="960153" y="1409700"/>
            <a:ext cx="5554800" cy="44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2_제목 슬라이드">
  <p:cSld name="22_제목 슬라이드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179e2f5a50f_3_365"/>
          <p:cNvSpPr/>
          <p:nvPr>
            <p:ph idx="2" type="pic"/>
          </p:nvPr>
        </p:nvSpPr>
        <p:spPr>
          <a:xfrm>
            <a:off x="3722451" y="1173158"/>
            <a:ext cx="4747200" cy="47451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제목 슬라이드">
  <p:cSld name="25_제목 슬라이드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179e2f5a50f_3_367"/>
          <p:cNvSpPr/>
          <p:nvPr>
            <p:ph idx="2" type="pic"/>
          </p:nvPr>
        </p:nvSpPr>
        <p:spPr>
          <a:xfrm>
            <a:off x="1746925" y="1321989"/>
            <a:ext cx="8698200" cy="4214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6_제목 슬라이드">
  <p:cSld name="26_제목 슬라이드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79e2f5a50f_3_369"/>
          <p:cNvSpPr/>
          <p:nvPr>
            <p:ph idx="2" type="pic"/>
          </p:nvPr>
        </p:nvSpPr>
        <p:spPr>
          <a:xfrm>
            <a:off x="1353225" y="1066800"/>
            <a:ext cx="4653900" cy="5791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7_제목 슬라이드">
  <p:cSld name="27_제목 슬라이드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79e2f5a50f_3_371"/>
          <p:cNvSpPr/>
          <p:nvPr>
            <p:ph idx="2" type="pic"/>
          </p:nvPr>
        </p:nvSpPr>
        <p:spPr>
          <a:xfrm>
            <a:off x="7645942" y="758640"/>
            <a:ext cx="3754800" cy="5350200"/>
          </a:xfrm>
          <a:prstGeom prst="roundRect">
            <a:avLst>
              <a:gd fmla="val 14462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8_제목 슬라이드">
  <p:cSld name="28_제목 슬라이드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179e2f5a50f_3_373"/>
          <p:cNvSpPr/>
          <p:nvPr>
            <p:ph idx="2" type="pic"/>
          </p:nvPr>
        </p:nvSpPr>
        <p:spPr>
          <a:xfrm rot="-2700000">
            <a:off x="1657686" y="1501748"/>
            <a:ext cx="4010144" cy="4010144"/>
          </a:xfrm>
          <a:prstGeom prst="roundRect">
            <a:avLst>
              <a:gd fmla="val 21319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9_제목 슬라이드">
  <p:cSld name="29_제목 슬라이드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79e2f5a50f_3_375"/>
          <p:cNvSpPr/>
          <p:nvPr>
            <p:ph idx="2" type="pic"/>
          </p:nvPr>
        </p:nvSpPr>
        <p:spPr>
          <a:xfrm>
            <a:off x="2576039" y="941146"/>
            <a:ext cx="3183300" cy="3182100"/>
          </a:xfrm>
          <a:prstGeom prst="ellipse">
            <a:avLst/>
          </a:prstGeom>
          <a:noFill/>
          <a:ln>
            <a:noFill/>
          </a:ln>
        </p:spPr>
      </p:sp>
      <p:sp>
        <p:nvSpPr>
          <p:cNvPr id="71" name="Google Shape;71;g179e2f5a50f_3_375"/>
          <p:cNvSpPr/>
          <p:nvPr>
            <p:ph idx="3" type="pic"/>
          </p:nvPr>
        </p:nvSpPr>
        <p:spPr>
          <a:xfrm>
            <a:off x="6409898" y="3429000"/>
            <a:ext cx="2300100" cy="22992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0_제목 슬라이드">
  <p:cSld name="30_제목 슬라이드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179e2f5a50f_3_378"/>
          <p:cNvSpPr/>
          <p:nvPr>
            <p:ph idx="2" type="pic"/>
          </p:nvPr>
        </p:nvSpPr>
        <p:spPr>
          <a:xfrm>
            <a:off x="1197181" y="1403115"/>
            <a:ext cx="6553500" cy="43131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8_제목 슬라이드">
  <p:cSld name="38_제목 슬라이드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79e2f5a50f_3_380"/>
          <p:cNvSpPr txBox="1"/>
          <p:nvPr>
            <p:ph type="title"/>
          </p:nvPr>
        </p:nvSpPr>
        <p:spPr>
          <a:xfrm>
            <a:off x="4562475" y="3613529"/>
            <a:ext cx="6830700" cy="22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  <a:defRPr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5_제목 슬라이드">
  <p:cSld name="35_제목 슬라이드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79e2f5a50f_3_382"/>
          <p:cNvSpPr txBox="1"/>
          <p:nvPr>
            <p:ph type="title"/>
          </p:nvPr>
        </p:nvSpPr>
        <p:spPr>
          <a:xfrm>
            <a:off x="1100629" y="1822828"/>
            <a:ext cx="5290500" cy="22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  <a:defRPr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제목 슬라이드">
  <p:cSld name="5_제목 슬라이드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g179e2f5a50f_3_325"/>
          <p:cNvSpPr/>
          <p:nvPr>
            <p:ph idx="2" type="pic"/>
          </p:nvPr>
        </p:nvSpPr>
        <p:spPr>
          <a:xfrm>
            <a:off x="945244" y="1656444"/>
            <a:ext cx="6096000" cy="34290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6_제목 슬라이드">
  <p:cSld name="36_제목 슬라이드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179e2f5a50f_3_384"/>
          <p:cNvSpPr txBox="1"/>
          <p:nvPr>
            <p:ph type="title"/>
          </p:nvPr>
        </p:nvSpPr>
        <p:spPr>
          <a:xfrm>
            <a:off x="7046741" y="1518213"/>
            <a:ext cx="5145300" cy="25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Montserrat Black"/>
              <a:buNone/>
              <a:defRPr sz="36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1_제목 슬라이드">
  <p:cSld name="31_제목 슬라이드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79e2f5a50f_3_386"/>
          <p:cNvSpPr/>
          <p:nvPr>
            <p:ph idx="2" type="pic"/>
          </p:nvPr>
        </p:nvSpPr>
        <p:spPr>
          <a:xfrm>
            <a:off x="1" y="1412011"/>
            <a:ext cx="5616900" cy="4388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2_제목 슬라이드">
  <p:cSld name="32_제목 슬라이드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79e2f5a50f_3_388"/>
          <p:cNvSpPr/>
          <p:nvPr>
            <p:ph idx="2" type="pic"/>
          </p:nvPr>
        </p:nvSpPr>
        <p:spPr>
          <a:xfrm>
            <a:off x="4218562" y="660108"/>
            <a:ext cx="3754800" cy="5537700"/>
          </a:xfrm>
          <a:prstGeom prst="roundRect">
            <a:avLst>
              <a:gd fmla="val 50000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0_제목 슬라이드">
  <p:cSld name="40_제목 슬라이드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179e2f5a50f_3_390"/>
          <p:cNvSpPr txBox="1"/>
          <p:nvPr>
            <p:ph type="title"/>
          </p:nvPr>
        </p:nvSpPr>
        <p:spPr>
          <a:xfrm>
            <a:off x="1200950" y="1147782"/>
            <a:ext cx="10057500" cy="152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600"/>
              <a:buFont typeface="Montserrat Black"/>
              <a:buNone/>
              <a:defRPr sz="36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3_제목 슬라이드">
  <p:cSld name="33_제목 슬라이드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179e2f5a50f_3_392"/>
          <p:cNvSpPr/>
          <p:nvPr>
            <p:ph idx="2" type="pic"/>
          </p:nvPr>
        </p:nvSpPr>
        <p:spPr>
          <a:xfrm>
            <a:off x="4267201" y="1025822"/>
            <a:ext cx="6825600" cy="4806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7_제목 슬라이드">
  <p:cSld name="37_제목 슬라이드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79e2f5a50f_3_394"/>
          <p:cNvSpPr txBox="1"/>
          <p:nvPr>
            <p:ph type="title"/>
          </p:nvPr>
        </p:nvSpPr>
        <p:spPr>
          <a:xfrm>
            <a:off x="1023250" y="3076576"/>
            <a:ext cx="5290500" cy="24495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  <a:defRPr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9_제목 슬라이드">
  <p:cSld name="39_제목 슬라이드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79e2f5a50f_3_396"/>
          <p:cNvSpPr/>
          <p:nvPr>
            <p:ph idx="2" type="pic"/>
          </p:nvPr>
        </p:nvSpPr>
        <p:spPr>
          <a:xfrm>
            <a:off x="6091238" y="1447800"/>
            <a:ext cx="5324400" cy="3067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2_제목 슬라이드">
  <p:cSld name="42_제목 슬라이드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79e2f5a50f_3_398"/>
          <p:cNvSpPr/>
          <p:nvPr>
            <p:ph idx="2" type="pic"/>
          </p:nvPr>
        </p:nvSpPr>
        <p:spPr>
          <a:xfrm>
            <a:off x="8400997" y="1482103"/>
            <a:ext cx="2045100" cy="4387200"/>
          </a:xfrm>
          <a:prstGeom prst="roundRect">
            <a:avLst>
              <a:gd fmla="val 10858" name="adj"/>
            </a:avLst>
          </a:prstGeom>
          <a:noFill/>
          <a:ln>
            <a:noFill/>
          </a:ln>
        </p:spPr>
      </p:sp>
      <p:sp>
        <p:nvSpPr>
          <p:cNvPr id="94" name="Google Shape;94;g179e2f5a50f_3_398"/>
          <p:cNvSpPr/>
          <p:nvPr>
            <p:ph idx="3" type="pic"/>
          </p:nvPr>
        </p:nvSpPr>
        <p:spPr>
          <a:xfrm>
            <a:off x="5318072" y="950064"/>
            <a:ext cx="2045100" cy="4387200"/>
          </a:xfrm>
          <a:prstGeom prst="roundRect">
            <a:avLst>
              <a:gd fmla="val 10858" name="adj"/>
            </a:avLst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1_제목 슬라이드">
  <p:cSld name="41_제목 슬라이드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79e2f5a50f_3_40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98" name="Google Shape;98;g179e2f5a50f_3_40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3700"/>
              <a:buNone/>
              <a:defRPr sz="3700"/>
            </a:lvl1pPr>
            <a:lvl2pPr lvl="1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2pPr>
            <a:lvl3pPr lvl="2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3pPr>
            <a:lvl4pPr lvl="3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4pPr>
            <a:lvl5pPr lvl="4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5pPr>
            <a:lvl6pPr lvl="5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6pPr>
            <a:lvl7pPr lvl="6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7pPr>
            <a:lvl8pPr lvl="7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8pPr>
            <a:lvl9pPr lvl="8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99" name="Google Shape;99;g179e2f5a50f_3_40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제목 슬라이드">
  <p:cSld name="6_제목 슬라이드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79e2f5a50f_3_327"/>
          <p:cNvSpPr/>
          <p:nvPr>
            <p:ph idx="2" type="pic"/>
          </p:nvPr>
        </p:nvSpPr>
        <p:spPr>
          <a:xfrm>
            <a:off x="1123479" y="1339399"/>
            <a:ext cx="2931900" cy="29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" name="Google Shape;23;g179e2f5a50f_3_327"/>
          <p:cNvSpPr/>
          <p:nvPr>
            <p:ph idx="3" type="pic"/>
          </p:nvPr>
        </p:nvSpPr>
        <p:spPr>
          <a:xfrm>
            <a:off x="4639279" y="1339399"/>
            <a:ext cx="2931900" cy="29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" name="Google Shape;24;g179e2f5a50f_3_327"/>
          <p:cNvSpPr/>
          <p:nvPr>
            <p:ph idx="4" type="pic"/>
          </p:nvPr>
        </p:nvSpPr>
        <p:spPr>
          <a:xfrm>
            <a:off x="8155079" y="1339399"/>
            <a:ext cx="2931900" cy="2930400"/>
          </a:xfrm>
          <a:prstGeom prst="ellipse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179e2f5a50f_3_40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g179e2f5a50f_3_406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rtl="0">
              <a:spcBef>
                <a:spcPts val="1000"/>
              </a:spcBef>
              <a:spcAft>
                <a:spcPts val="0"/>
              </a:spcAft>
              <a:buSzPts val="2800"/>
              <a:buChar char="•"/>
              <a:defRPr/>
            </a:lvl1pPr>
            <a:lvl2pPr indent="-381000" lvl="1" marL="914400" rtl="0">
              <a:spcBef>
                <a:spcPts val="500"/>
              </a:spcBef>
              <a:spcAft>
                <a:spcPts val="0"/>
              </a:spcAft>
              <a:buSzPts val="2400"/>
              <a:buChar char="•"/>
              <a:defRPr/>
            </a:lvl2pPr>
            <a:lvl3pPr indent="-355600" lvl="2" marL="1371600" rtl="0">
              <a:spcBef>
                <a:spcPts val="500"/>
              </a:spcBef>
              <a:spcAft>
                <a:spcPts val="0"/>
              </a:spcAft>
              <a:buSzPts val="2000"/>
              <a:buChar char="•"/>
              <a:defRPr/>
            </a:lvl3pPr>
            <a:lvl4pPr indent="-342900" lvl="3" marL="1828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rtl="0"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03" name="Google Shape;103;g179e2f5a50f_3_40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5_사용자 지정 레이아웃">
  <p:cSld name="25_사용자 지정 레이아웃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179e2f5a50f_3_410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g179e2f5a50f_3_410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g179e2f5a50f_3_410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rtl="0" algn="r">
              <a:spcBef>
                <a:spcPts val="0"/>
              </a:spcBef>
              <a:buNone/>
              <a:defRPr/>
            </a:lvl1pPr>
            <a:lvl2pPr indent="0" lvl="1" marL="0" rtl="0" algn="r">
              <a:spcBef>
                <a:spcPts val="0"/>
              </a:spcBef>
              <a:buNone/>
              <a:defRPr/>
            </a:lvl2pPr>
            <a:lvl3pPr indent="0" lvl="2" marL="0" rtl="0" algn="r">
              <a:spcBef>
                <a:spcPts val="0"/>
              </a:spcBef>
              <a:buNone/>
              <a:defRPr/>
            </a:lvl3pPr>
            <a:lvl4pPr indent="0" lvl="3" marL="0" rtl="0" algn="r">
              <a:spcBef>
                <a:spcPts val="0"/>
              </a:spcBef>
              <a:buNone/>
              <a:defRPr/>
            </a:lvl4pPr>
            <a:lvl5pPr indent="0" lvl="4" marL="0" rtl="0" algn="r">
              <a:spcBef>
                <a:spcPts val="0"/>
              </a:spcBef>
              <a:buNone/>
              <a:defRPr/>
            </a:lvl5pPr>
            <a:lvl6pPr indent="0" lvl="5" marL="0" rtl="0" algn="r">
              <a:spcBef>
                <a:spcPts val="0"/>
              </a:spcBef>
              <a:buNone/>
              <a:defRPr/>
            </a:lvl6pPr>
            <a:lvl7pPr indent="0" lvl="6" marL="0" rtl="0" algn="r">
              <a:spcBef>
                <a:spcPts val="0"/>
              </a:spcBef>
              <a:buNone/>
              <a:defRPr/>
            </a:lvl7pPr>
            <a:lvl8pPr indent="0" lvl="7" marL="0" rtl="0" algn="r">
              <a:spcBef>
                <a:spcPts val="0"/>
              </a:spcBef>
              <a:buNone/>
              <a:defRPr/>
            </a:lvl8pPr>
            <a:lvl9pPr indent="0" lvl="8" marL="0" rt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08" name="Google Shape;108;g179e2f5a50f_3_410"/>
          <p:cNvSpPr txBox="1"/>
          <p:nvPr>
            <p:ph type="title"/>
          </p:nvPr>
        </p:nvSpPr>
        <p:spPr>
          <a:xfrm>
            <a:off x="0" y="837208"/>
            <a:ext cx="12192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Font typeface="Arial"/>
              <a:buNone/>
              <a:defRPr sz="6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사용자 지정 레이아웃">
  <p:cSld name="3_사용자 지정 레이아웃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79e2f5a50f_3_415"/>
          <p:cNvSpPr txBox="1"/>
          <p:nvPr>
            <p:ph type="title"/>
          </p:nvPr>
        </p:nvSpPr>
        <p:spPr>
          <a:xfrm>
            <a:off x="838200" y="428625"/>
            <a:ext cx="10515600" cy="153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Cambria"/>
              <a:buNone/>
              <a:defRPr b="0" sz="36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제목 슬라이드">
  <p:cSld name="4_제목 슬라이드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g179e2f5a50f_3_331"/>
          <p:cNvSpPr/>
          <p:nvPr>
            <p:ph idx="2" type="pic"/>
          </p:nvPr>
        </p:nvSpPr>
        <p:spPr>
          <a:xfrm>
            <a:off x="6759910" y="1470156"/>
            <a:ext cx="4049400" cy="4005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제목 슬라이드">
  <p:cSld name="8_제목 슬라이드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179e2f5a50f_3_333"/>
          <p:cNvSpPr/>
          <p:nvPr>
            <p:ph idx="2" type="pic"/>
          </p:nvPr>
        </p:nvSpPr>
        <p:spPr>
          <a:xfrm>
            <a:off x="1" y="1"/>
            <a:ext cx="7731300" cy="5181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제목 슬라이드">
  <p:cSld name="7_제목 슬라이드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179e2f5a50f_3_335"/>
          <p:cNvSpPr/>
          <p:nvPr>
            <p:ph idx="2" type="pic"/>
          </p:nvPr>
        </p:nvSpPr>
        <p:spPr>
          <a:xfrm>
            <a:off x="0" y="1857374"/>
            <a:ext cx="7581900" cy="50007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제목 슬라이드">
  <p:cSld name="9_제목 슬라이드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g179e2f5a50f_3_337"/>
          <p:cNvSpPr/>
          <p:nvPr>
            <p:ph idx="2" type="pic"/>
          </p:nvPr>
        </p:nvSpPr>
        <p:spPr>
          <a:xfrm>
            <a:off x="2548920" y="1440087"/>
            <a:ext cx="8756700" cy="541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제목 슬라이드">
  <p:cSld name="10_제목 슬라이드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79e2f5a50f_3_339"/>
          <p:cNvSpPr/>
          <p:nvPr>
            <p:ph idx="2" type="pic"/>
          </p:nvPr>
        </p:nvSpPr>
        <p:spPr>
          <a:xfrm>
            <a:off x="1" y="1"/>
            <a:ext cx="6096000" cy="68580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20" Type="http://schemas.openxmlformats.org/officeDocument/2006/relationships/slideLayout" Target="../slideLayouts/slideLayout2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43" Type="http://schemas.openxmlformats.org/officeDocument/2006/relationships/theme" Target="../theme/theme2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39" Type="http://schemas.openxmlformats.org/officeDocument/2006/relationships/slideLayout" Target="../slideLayouts/slideLayout39.xml"/><Relationship Id="rId16" Type="http://schemas.openxmlformats.org/officeDocument/2006/relationships/slideLayout" Target="../slideLayouts/slideLayout16.xml"/><Relationship Id="rId38" Type="http://schemas.openxmlformats.org/officeDocument/2006/relationships/slideLayout" Target="../slideLayouts/slideLayout38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179e2f5a50f_3_31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 Black"/>
              <a:buNone/>
              <a:defRPr b="0" i="0" sz="4400" u="none" cap="none" strike="noStrike">
                <a:solidFill>
                  <a:schemeClr val="dk1"/>
                </a:solidFill>
                <a:latin typeface="Montserrat Black"/>
                <a:ea typeface="Montserrat Black"/>
                <a:cs typeface="Montserrat Black"/>
                <a:sym typeface="Montserrat Black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g179e2f5a50f_3_315"/>
          <p:cNvSpPr txBox="1"/>
          <p:nvPr>
            <p:ph idx="1" type="body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2" name="Google Shape;12;g179e2f5a50f_3_315"/>
          <p:cNvSpPr txBox="1"/>
          <p:nvPr>
            <p:ph idx="10" type="dt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3" name="Google Shape;13;g179e2f5a50f_3_315"/>
          <p:cNvSpPr txBox="1"/>
          <p:nvPr>
            <p:ph idx="11" type="ftr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/>
        </p:txBody>
      </p:sp>
      <p:sp>
        <p:nvSpPr>
          <p:cNvPr id="14" name="Google Shape;14;g179e2f5a50f_3_315"/>
          <p:cNvSpPr txBox="1"/>
          <p:nvPr>
            <p:ph idx="12" type="sldNum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ontserrat Light"/>
                <a:ea typeface="Montserrat Light"/>
                <a:cs typeface="Montserrat Light"/>
                <a:sym typeface="Montserrat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2.png"/><Relationship Id="rId4" Type="http://schemas.openxmlformats.org/officeDocument/2006/relationships/image" Target="../media/image3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7.png"/><Relationship Id="rId4" Type="http://schemas.openxmlformats.org/officeDocument/2006/relationships/image" Target="../media/image26.png"/><Relationship Id="rId5" Type="http://schemas.openxmlformats.org/officeDocument/2006/relationships/image" Target="../media/image2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2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9.png"/><Relationship Id="rId4" Type="http://schemas.openxmlformats.org/officeDocument/2006/relationships/image" Target="../media/image30.png"/><Relationship Id="rId5" Type="http://schemas.openxmlformats.org/officeDocument/2006/relationships/image" Target="../media/image24.png"/><Relationship Id="rId6" Type="http://schemas.openxmlformats.org/officeDocument/2006/relationships/image" Target="../media/image34.png"/><Relationship Id="rId7" Type="http://schemas.openxmlformats.org/officeDocument/2006/relationships/image" Target="../media/image3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Relationship Id="rId4" Type="http://schemas.openxmlformats.org/officeDocument/2006/relationships/image" Target="../media/image15.png"/><Relationship Id="rId9" Type="http://schemas.openxmlformats.org/officeDocument/2006/relationships/image" Target="../media/image5.png"/><Relationship Id="rId5" Type="http://schemas.openxmlformats.org/officeDocument/2006/relationships/image" Target="../media/image2.png"/><Relationship Id="rId6" Type="http://schemas.openxmlformats.org/officeDocument/2006/relationships/image" Target="../media/image14.png"/><Relationship Id="rId7" Type="http://schemas.openxmlformats.org/officeDocument/2006/relationships/image" Target="../media/image8.png"/><Relationship Id="rId8" Type="http://schemas.openxmlformats.org/officeDocument/2006/relationships/image" Target="../media/image13.png"/><Relationship Id="rId10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2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Relationship Id="rId4" Type="http://schemas.openxmlformats.org/officeDocument/2006/relationships/image" Target="../media/image4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4.png"/><Relationship Id="rId5" Type="http://schemas.openxmlformats.org/officeDocument/2006/relationships/image" Target="../media/image21.png"/><Relationship Id="rId6" Type="http://schemas.openxmlformats.org/officeDocument/2006/relationships/image" Target="../media/image7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3.png"/><Relationship Id="rId4" Type="http://schemas.openxmlformats.org/officeDocument/2006/relationships/image" Target="../media/image49.png"/><Relationship Id="rId5" Type="http://schemas.openxmlformats.org/officeDocument/2006/relationships/image" Target="../media/image47.png"/><Relationship Id="rId6" Type="http://schemas.openxmlformats.org/officeDocument/2006/relationships/image" Target="../media/image46.png"/><Relationship Id="rId7" Type="http://schemas.openxmlformats.org/officeDocument/2006/relationships/image" Target="../media/image55.png"/><Relationship Id="rId8" Type="http://schemas.openxmlformats.org/officeDocument/2006/relationships/image" Target="../media/image5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62.png"/><Relationship Id="rId8" Type="http://schemas.openxmlformats.org/officeDocument/2006/relationships/image" Target="../media/image51.png"/><Relationship Id="rId11" Type="http://schemas.openxmlformats.org/officeDocument/2006/relationships/image" Target="../media/image59.png"/><Relationship Id="rId10" Type="http://schemas.openxmlformats.org/officeDocument/2006/relationships/image" Target="../media/image6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Relationship Id="rId5" Type="http://schemas.openxmlformats.org/officeDocument/2006/relationships/image" Target="../media/image54.png"/><Relationship Id="rId6" Type="http://schemas.openxmlformats.org/officeDocument/2006/relationships/image" Target="../media/image53.png"/><Relationship Id="rId7" Type="http://schemas.openxmlformats.org/officeDocument/2006/relationships/image" Target="../media/image62.png"/><Relationship Id="rId8" Type="http://schemas.openxmlformats.org/officeDocument/2006/relationships/image" Target="../media/image51.png"/><Relationship Id="rId11" Type="http://schemas.openxmlformats.org/officeDocument/2006/relationships/image" Target="../media/image59.png"/><Relationship Id="rId10" Type="http://schemas.openxmlformats.org/officeDocument/2006/relationships/image" Target="../media/image63.png"/><Relationship Id="rId12" Type="http://schemas.openxmlformats.org/officeDocument/2006/relationships/image" Target="../media/image75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5.png"/><Relationship Id="rId4" Type="http://schemas.openxmlformats.org/officeDocument/2006/relationships/image" Target="../media/image60.png"/><Relationship Id="rId5" Type="http://schemas.openxmlformats.org/officeDocument/2006/relationships/image" Target="../media/image67.png"/><Relationship Id="rId6" Type="http://schemas.openxmlformats.org/officeDocument/2006/relationships/image" Target="../media/image64.png"/><Relationship Id="rId7" Type="http://schemas.openxmlformats.org/officeDocument/2006/relationships/image" Target="../media/image58.png"/><Relationship Id="rId8" Type="http://schemas.openxmlformats.org/officeDocument/2006/relationships/image" Target="../media/image5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6.png"/><Relationship Id="rId4" Type="http://schemas.openxmlformats.org/officeDocument/2006/relationships/image" Target="../media/image70.png"/><Relationship Id="rId5" Type="http://schemas.openxmlformats.org/officeDocument/2006/relationships/image" Target="../media/image71.png"/><Relationship Id="rId6" Type="http://schemas.openxmlformats.org/officeDocument/2006/relationships/image" Target="../media/image74.png"/><Relationship Id="rId7" Type="http://schemas.openxmlformats.org/officeDocument/2006/relationships/image" Target="../media/image69.png"/><Relationship Id="rId8" Type="http://schemas.openxmlformats.org/officeDocument/2006/relationships/image" Target="../media/image68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7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76.png"/><Relationship Id="rId4" Type="http://schemas.openxmlformats.org/officeDocument/2006/relationships/image" Target="../media/image72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7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7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www.the-pr.co.kr/news/articleView.html?idxno=12470" TargetMode="External"/><Relationship Id="rId4" Type="http://schemas.openxmlformats.org/officeDocument/2006/relationships/hyperlink" Target="https://www.the-pr.co.kr/news/articleView.html?idxno=12470" TargetMode="External"/><Relationship Id="rId9" Type="http://schemas.openxmlformats.org/officeDocument/2006/relationships/hyperlink" Target="https://www.the-pr.co.kr/news/articleView.html?idxno=12470" TargetMode="External"/><Relationship Id="rId5" Type="http://schemas.openxmlformats.org/officeDocument/2006/relationships/hyperlink" Target="https://www.the-pr.co.kr/news/articleView.html?idxno=12470" TargetMode="External"/><Relationship Id="rId6" Type="http://schemas.openxmlformats.org/officeDocument/2006/relationships/hyperlink" Target="https://www.the-pr.co.kr/news/articleView.html?idxno=12470" TargetMode="External"/><Relationship Id="rId7" Type="http://schemas.openxmlformats.org/officeDocument/2006/relationships/hyperlink" Target="https://www.the-pr.co.kr/news/articleView.html?idxno=12470" TargetMode="External"/><Relationship Id="rId8" Type="http://schemas.openxmlformats.org/officeDocument/2006/relationships/hyperlink" Target="https://www.the-pr.co.kr/news/articleView.html?idxno=12470" TargetMode="Externa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Relationship Id="rId4" Type="http://schemas.openxmlformats.org/officeDocument/2006/relationships/image" Target="../media/image11.png"/><Relationship Id="rId5" Type="http://schemas.openxmlformats.org/officeDocument/2006/relationships/image" Target="../media/image1.png"/><Relationship Id="rId6" Type="http://schemas.openxmlformats.org/officeDocument/2006/relationships/image" Target="../media/image6.png"/><Relationship Id="rId7" Type="http://schemas.openxmlformats.org/officeDocument/2006/relationships/image" Target="../media/image39.png"/><Relationship Id="rId8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"/>
          <p:cNvSpPr/>
          <p:nvPr/>
        </p:nvSpPr>
        <p:spPr>
          <a:xfrm rot="-2700000">
            <a:off x="-119770" y="-1686792"/>
            <a:ext cx="2181990" cy="2079318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6" name="Google Shape;116;p1"/>
          <p:cNvSpPr/>
          <p:nvPr/>
        </p:nvSpPr>
        <p:spPr>
          <a:xfrm>
            <a:off x="3514239" y="0"/>
            <a:ext cx="8677761" cy="6858000"/>
          </a:xfrm>
          <a:custGeom>
            <a:rect b="b" l="l" r="r" t="t"/>
            <a:pathLst>
              <a:path extrusionOk="0" h="6858000" w="8677761">
                <a:moveTo>
                  <a:pt x="1084938" y="0"/>
                </a:moveTo>
                <a:lnTo>
                  <a:pt x="8677761" y="0"/>
                </a:lnTo>
                <a:lnTo>
                  <a:pt x="8677761" y="6858000"/>
                </a:lnTo>
                <a:lnTo>
                  <a:pt x="1136867" y="6858000"/>
                </a:lnTo>
                <a:lnTo>
                  <a:pt x="999609" y="6664983"/>
                </a:lnTo>
                <a:cubicBezTo>
                  <a:pt x="368508" y="5730831"/>
                  <a:pt x="0" y="4604694"/>
                  <a:pt x="0" y="3392488"/>
                </a:cubicBezTo>
                <a:cubicBezTo>
                  <a:pt x="0" y="2180282"/>
                  <a:pt x="368508" y="1054146"/>
                  <a:pt x="999609" y="119993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7" name="Google Shape;117;p1"/>
          <p:cNvSpPr txBox="1"/>
          <p:nvPr/>
        </p:nvSpPr>
        <p:spPr>
          <a:xfrm>
            <a:off x="111223" y="89015"/>
            <a:ext cx="5895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3F3F3F"/>
                </a:solidFill>
                <a:latin typeface="Do Hyeon"/>
                <a:ea typeface="Do Hyeon"/>
                <a:cs typeface="Do Hyeon"/>
                <a:sym typeface="Do Hyeon"/>
              </a:rPr>
              <a:t>CAKD7_2차 프로젝트</a:t>
            </a:r>
            <a:endParaRPr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18" name="Google Shape;118;p1"/>
          <p:cNvGrpSpPr/>
          <p:nvPr/>
        </p:nvGrpSpPr>
        <p:grpSpPr>
          <a:xfrm>
            <a:off x="2598875" y="2246650"/>
            <a:ext cx="8677800" cy="3655800"/>
            <a:chOff x="2488655" y="1460502"/>
            <a:chExt cx="8677800" cy="3655800"/>
          </a:xfrm>
        </p:grpSpPr>
        <p:sp>
          <p:nvSpPr>
            <p:cNvPr id="119" name="Google Shape;119;p1"/>
            <p:cNvSpPr/>
            <p:nvPr/>
          </p:nvSpPr>
          <p:spPr>
            <a:xfrm>
              <a:off x="2488655" y="2284602"/>
              <a:ext cx="8677800" cy="257400"/>
            </a:xfrm>
            <a:prstGeom prst="rect">
              <a:avLst/>
            </a:prstGeom>
            <a:solidFill>
              <a:srgbClr val="DDCFCB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2488655" y="1460502"/>
              <a:ext cx="8677800" cy="365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lang="en-US" sz="50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구매 감소 고객 예측 및 추천 솔루션  </a:t>
              </a:r>
              <a:br>
                <a:rPr b="1" i="0" lang="en-US" sz="5000" u="none" cap="none" strike="noStrike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endParaRPr b="1" sz="3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lang="en-US" sz="30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  </a:t>
              </a:r>
              <a:endParaRPr b="1" sz="3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lang="en-US" sz="23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TEAM UNIVERSE</a:t>
              </a:r>
              <a:endParaRPr b="1" sz="3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rPr b="1" lang="en-US" sz="18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최애림, </a:t>
              </a:r>
              <a:r>
                <a:rPr b="1" lang="en-US" sz="18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양주희, 이정현A, 진청아</a:t>
              </a:r>
              <a:r>
                <a:rPr b="1" lang="en-US" sz="32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b="1" sz="3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r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0"/>
                <a:buFont typeface="Arial"/>
                <a:buNone/>
              </a:pPr>
              <a:r>
                <a:t/>
              </a:r>
              <a:endParaRPr b="1" sz="5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21" name="Google Shape;121;p1"/>
          <p:cNvSpPr/>
          <p:nvPr/>
        </p:nvSpPr>
        <p:spPr>
          <a:xfrm rot="-2700000">
            <a:off x="10554830" y="-651192"/>
            <a:ext cx="2181990" cy="2079318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4" name="Google Shape;294;g14e0f2e409c_1_68"/>
          <p:cNvGrpSpPr/>
          <p:nvPr/>
        </p:nvGrpSpPr>
        <p:grpSpPr>
          <a:xfrm>
            <a:off x="862108" y="2791578"/>
            <a:ext cx="2342729" cy="2163698"/>
            <a:chOff x="2438025" y="1303675"/>
            <a:chExt cx="3491400" cy="3007225"/>
          </a:xfrm>
        </p:grpSpPr>
        <p:sp>
          <p:nvSpPr>
            <p:cNvPr id="295" name="Google Shape;295;g14e0f2e409c_1_68"/>
            <p:cNvSpPr txBox="1"/>
            <p:nvPr/>
          </p:nvSpPr>
          <p:spPr>
            <a:xfrm>
              <a:off x="2438025" y="3369800"/>
              <a:ext cx="3491400" cy="94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전체 고객</a:t>
              </a:r>
              <a:endParaRPr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80% 여성 20% 남성</a:t>
              </a:r>
              <a:endParaRPr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pic>
          <p:nvPicPr>
            <p:cNvPr id="296" name="Google Shape;296;g14e0f2e409c_1_6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07113" y="1303675"/>
              <a:ext cx="2153224" cy="162507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97" name="Google Shape;297;g14e0f2e409c_1_68"/>
          <p:cNvGrpSpPr/>
          <p:nvPr/>
        </p:nvGrpSpPr>
        <p:grpSpPr>
          <a:xfrm>
            <a:off x="2902540" y="2410477"/>
            <a:ext cx="2637470" cy="2544806"/>
            <a:chOff x="6132525" y="1227463"/>
            <a:chExt cx="3072900" cy="2919025"/>
          </a:xfrm>
        </p:grpSpPr>
        <p:sp>
          <p:nvSpPr>
            <p:cNvPr id="298" name="Google Shape;298;g14e0f2e409c_1_68"/>
            <p:cNvSpPr txBox="1"/>
            <p:nvPr/>
          </p:nvSpPr>
          <p:spPr>
            <a:xfrm>
              <a:off x="6132525" y="3369788"/>
              <a:ext cx="3072900" cy="776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전체 고객 </a:t>
              </a:r>
              <a:endParaRPr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70% 35세~54세 고객</a:t>
              </a:r>
              <a:endParaRPr b="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299" name="Google Shape;299;g14e0f2e409c_1_68"/>
            <p:cNvSpPr/>
            <p:nvPr/>
          </p:nvSpPr>
          <p:spPr>
            <a:xfrm>
              <a:off x="6881503" y="1317838"/>
              <a:ext cx="1389600" cy="13797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0" name="Google Shape;300;g14e0f2e409c_1_68"/>
            <p:cNvSpPr/>
            <p:nvPr/>
          </p:nvSpPr>
          <p:spPr>
            <a:xfrm>
              <a:off x="6790487" y="1227463"/>
              <a:ext cx="1571400" cy="1560300"/>
            </a:xfrm>
            <a:prstGeom prst="arc">
              <a:avLst>
                <a:gd fmla="val 16200000" name="adj1"/>
                <a:gd fmla="val 7703918" name="adj2"/>
              </a:avLst>
            </a:prstGeom>
            <a:noFill/>
            <a:ln cap="flat" cmpd="sng" w="127000">
              <a:solidFill>
                <a:schemeClr val="accent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highlight>
                  <a:srgbClr val="FCE5CD"/>
                </a:highlight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301" name="Google Shape;301;g14e0f2e409c_1_68"/>
            <p:cNvSpPr txBox="1"/>
            <p:nvPr/>
          </p:nvSpPr>
          <p:spPr>
            <a:xfrm>
              <a:off x="6886428" y="1730631"/>
              <a:ext cx="1565100" cy="61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lang="en-US" sz="2900">
                  <a:solidFill>
                    <a:schemeClr val="accent5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70</a:t>
              </a:r>
              <a:r>
                <a:rPr b="0" i="0" lang="en-US" sz="2900" u="none" cap="none" strike="noStrike">
                  <a:solidFill>
                    <a:schemeClr val="accent5"/>
                  </a:solidFill>
                  <a:latin typeface="Montserrat Black"/>
                  <a:ea typeface="Montserrat Black"/>
                  <a:cs typeface="Montserrat Black"/>
                  <a:sym typeface="Montserrat Black"/>
                </a:rPr>
                <a:t>%</a:t>
              </a:r>
              <a:endParaRPr b="0" i="0" sz="29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endParaRPr>
            </a:p>
          </p:txBody>
        </p:sp>
        <p:sp>
          <p:nvSpPr>
            <p:cNvPr id="302" name="Google Shape;302;g14e0f2e409c_1_68"/>
            <p:cNvSpPr/>
            <p:nvPr/>
          </p:nvSpPr>
          <p:spPr>
            <a:xfrm>
              <a:off x="6893775" y="1410093"/>
              <a:ext cx="337500" cy="3354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303" name="Google Shape;303;g14e0f2e409c_1_68"/>
          <p:cNvSpPr txBox="1"/>
          <p:nvPr/>
        </p:nvSpPr>
        <p:spPr>
          <a:xfrm>
            <a:off x="6219272" y="4458222"/>
            <a:ext cx="2912744" cy="377073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US" sz="1420">
                <a:latin typeface="Do Hyeon"/>
                <a:ea typeface="Do Hyeon"/>
                <a:cs typeface="Do Hyeon"/>
                <a:sym typeface="Do Hyeon"/>
              </a:rPr>
              <a:t>제휴사 별 매출 분석</a:t>
            </a:r>
            <a:endParaRPr b="1" sz="142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04" name="Google Shape;304;g14e0f2e409c_1_68" title="Points scored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19274" y="2625832"/>
            <a:ext cx="2912744" cy="1832396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14e0f2e409c_1_68"/>
          <p:cNvSpPr txBox="1"/>
          <p:nvPr/>
        </p:nvSpPr>
        <p:spPr>
          <a:xfrm>
            <a:off x="6533136" y="3411776"/>
            <a:ext cx="629853" cy="754147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매출의 76%</a:t>
            </a:r>
            <a:endParaRPr sz="1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6" name="Google Shape;306;g14e0f2e409c_1_68"/>
          <p:cNvSpPr/>
          <p:nvPr/>
        </p:nvSpPr>
        <p:spPr>
          <a:xfrm>
            <a:off x="7116079" y="3648918"/>
            <a:ext cx="629853" cy="728514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g14e0f2e409c_1_68"/>
          <p:cNvSpPr txBox="1"/>
          <p:nvPr/>
        </p:nvSpPr>
        <p:spPr>
          <a:xfrm>
            <a:off x="1079775" y="1618400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고객 특징 데이터</a:t>
            </a:r>
            <a:endParaRPr b="1" sz="16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8" name="Google Shape;308;g14e0f2e409c_1_68"/>
          <p:cNvSpPr txBox="1"/>
          <p:nvPr/>
        </p:nvSpPr>
        <p:spPr>
          <a:xfrm>
            <a:off x="6655029" y="1618400"/>
            <a:ext cx="2108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제휴사 및 경쟁사</a:t>
            </a:r>
            <a:r>
              <a:rPr b="1" lang="en-US" sz="1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데이터</a:t>
            </a:r>
            <a:endParaRPr b="1" sz="16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09" name="Google Shape;309;g14e0f2e409c_1_68"/>
          <p:cNvSpPr txBox="1"/>
          <p:nvPr/>
        </p:nvSpPr>
        <p:spPr>
          <a:xfrm>
            <a:off x="9559375" y="4446663"/>
            <a:ext cx="164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경쟁사 이용 횟수</a:t>
            </a:r>
            <a:endParaRPr/>
          </a:p>
        </p:txBody>
      </p:sp>
      <p:pic>
        <p:nvPicPr>
          <p:cNvPr id="310" name="Google Shape;310;g14e0f2e409c_1_68" title="Points scored"/>
          <p:cNvPicPr preferRelativeResize="0"/>
          <p:nvPr/>
        </p:nvPicPr>
        <p:blipFill rotWithShape="1">
          <a:blip r:embed="rId5">
            <a:alphaModFix/>
          </a:blip>
          <a:srcRect b="0" l="0" r="40518" t="0"/>
          <a:stretch/>
        </p:blipFill>
        <p:spPr>
          <a:xfrm rot="-1819822">
            <a:off x="9226094" y="3193635"/>
            <a:ext cx="1352612" cy="1459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g14e0f2e409c_1_68" title="Points scored"/>
          <p:cNvPicPr preferRelativeResize="0"/>
          <p:nvPr/>
        </p:nvPicPr>
        <p:blipFill rotWithShape="1">
          <a:blip r:embed="rId5">
            <a:alphaModFix/>
          </a:blip>
          <a:srcRect b="0" l="55722" r="0" t="0"/>
          <a:stretch/>
        </p:blipFill>
        <p:spPr>
          <a:xfrm rot="-1819840">
            <a:off x="10260826" y="2638885"/>
            <a:ext cx="1016522" cy="1528531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g14e0f2e409c_1_68"/>
          <p:cNvSpPr txBox="1"/>
          <p:nvPr/>
        </p:nvSpPr>
        <p:spPr>
          <a:xfrm>
            <a:off x="10201000" y="3179950"/>
            <a:ext cx="840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제휴사 B</a:t>
            </a:r>
            <a:endParaRPr sz="13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3" name="Google Shape;313;g14e0f2e409c_1_68"/>
          <p:cNvSpPr txBox="1"/>
          <p:nvPr/>
        </p:nvSpPr>
        <p:spPr>
          <a:xfrm>
            <a:off x="10020473" y="4097750"/>
            <a:ext cx="72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 A</a:t>
            </a:r>
            <a:endParaRPr sz="1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4" name="Google Shape;314;g14e0f2e409c_1_68"/>
          <p:cNvSpPr txBox="1"/>
          <p:nvPr/>
        </p:nvSpPr>
        <p:spPr>
          <a:xfrm>
            <a:off x="9401450" y="3665675"/>
            <a:ext cx="72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 C</a:t>
            </a:r>
            <a:endParaRPr sz="1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5" name="Google Shape;315;g14e0f2e409c_1_68"/>
          <p:cNvSpPr txBox="1"/>
          <p:nvPr/>
        </p:nvSpPr>
        <p:spPr>
          <a:xfrm>
            <a:off x="9401449" y="3100000"/>
            <a:ext cx="727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 D</a:t>
            </a:r>
            <a:endParaRPr sz="11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6" name="Google Shape;316;g14e0f2e409c_1_68"/>
          <p:cNvSpPr txBox="1"/>
          <p:nvPr/>
        </p:nvSpPr>
        <p:spPr>
          <a:xfrm>
            <a:off x="2456575" y="5385475"/>
            <a:ext cx="6525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“</a:t>
            </a:r>
            <a:r>
              <a:rPr b="1" lang="en-US" sz="2300" u="sng">
                <a:solidFill>
                  <a:srgbClr val="073763"/>
                </a:solidFill>
                <a:latin typeface="Do Hyeon"/>
                <a:ea typeface="Do Hyeon"/>
                <a:cs typeface="Do Hyeon"/>
                <a:sym typeface="Do Hyeon"/>
              </a:rPr>
              <a:t>제휴사 B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2014년 대비 2015년 </a:t>
            </a:r>
            <a:r>
              <a:rPr b="1" lang="en-US" sz="2300">
                <a:solidFill>
                  <a:srgbClr val="073763"/>
                </a:solidFill>
                <a:latin typeface="Do Hyeon"/>
                <a:ea typeface="Do Hyeon"/>
                <a:cs typeface="Do Hyeon"/>
                <a:sym typeface="Do Hyeon"/>
              </a:rPr>
              <a:t>매출 감소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, </a:t>
            </a:r>
            <a:endParaRPr sz="2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제휴사 중 2015년 </a:t>
            </a:r>
            <a:r>
              <a:rPr b="1" lang="en-US" sz="2300">
                <a:solidFill>
                  <a:srgbClr val="073763"/>
                </a:solidFill>
                <a:latin typeface="Do Hyeon"/>
                <a:ea typeface="Do Hyeon"/>
                <a:cs typeface="Do Hyeon"/>
                <a:sym typeface="Do Hyeon"/>
              </a:rPr>
              <a:t>경쟁사 이용 횟수 가장 높음</a:t>
            </a:r>
            <a:r>
              <a:rPr lang="en-US" sz="2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”</a:t>
            </a:r>
            <a:endParaRPr sz="2300"/>
          </a:p>
        </p:txBody>
      </p:sp>
      <p:sp>
        <p:nvSpPr>
          <p:cNvPr id="317" name="Google Shape;317;g14e0f2e409c_1_68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 특징 및 데이터 분포 확인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18" name="Google Shape;318;g14e0f2e409c_1_68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cxnSp>
        <p:nvCxnSpPr>
          <p:cNvPr id="319" name="Google Shape;319;g14e0f2e409c_1_68"/>
          <p:cNvCxnSpPr/>
          <p:nvPr/>
        </p:nvCxnSpPr>
        <p:spPr>
          <a:xfrm>
            <a:off x="5637325" y="1697850"/>
            <a:ext cx="11100" cy="3105300"/>
          </a:xfrm>
          <a:prstGeom prst="straightConnector1">
            <a:avLst/>
          </a:prstGeom>
          <a:noFill/>
          <a:ln cap="flat" cmpd="sng" w="19050">
            <a:solidFill>
              <a:srgbClr val="07376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0" name="Google Shape;320;g14e0f2e409c_1_6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14e0f2e409c_5_430"/>
          <p:cNvSpPr/>
          <p:nvPr/>
        </p:nvSpPr>
        <p:spPr>
          <a:xfrm flipH="1">
            <a:off x="5563200" y="3409950"/>
            <a:ext cx="6628800" cy="3524400"/>
          </a:xfrm>
          <a:prstGeom prst="rtTriangl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26" name="Google Shape;326;g14e0f2e409c_5_430"/>
          <p:cNvSpPr/>
          <p:nvPr/>
        </p:nvSpPr>
        <p:spPr>
          <a:xfrm>
            <a:off x="2833200" y="1372475"/>
            <a:ext cx="6525600" cy="44022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42875" rotWithShape="0" algn="bl" dir="420000" dist="85725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327" name="Google Shape;327;g14e0f2e409c_5_430"/>
          <p:cNvGrpSpPr/>
          <p:nvPr/>
        </p:nvGrpSpPr>
        <p:grpSpPr>
          <a:xfrm>
            <a:off x="2909401" y="1955375"/>
            <a:ext cx="6230649" cy="3852599"/>
            <a:chOff x="2980676" y="1776125"/>
            <a:chExt cx="6230649" cy="3852599"/>
          </a:xfrm>
        </p:grpSpPr>
        <p:pic>
          <p:nvPicPr>
            <p:cNvPr id="328" name="Google Shape;328;g14e0f2e409c_5_430" title="차트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80676" y="1776125"/>
              <a:ext cx="6230649" cy="385259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329" name="Google Shape;329;g14e0f2e409c_5_430"/>
            <p:cNvCxnSpPr/>
            <p:nvPr/>
          </p:nvCxnSpPr>
          <p:spPr>
            <a:xfrm flipH="1" rot="10800000">
              <a:off x="5639425" y="2412675"/>
              <a:ext cx="2119500" cy="148200"/>
            </a:xfrm>
            <a:prstGeom prst="straightConnector1">
              <a:avLst/>
            </a:prstGeom>
            <a:noFill/>
            <a:ln cap="flat" cmpd="sng" w="28575">
              <a:solidFill>
                <a:srgbClr val="3A5386"/>
              </a:solidFill>
              <a:prstDash val="solid"/>
              <a:round/>
              <a:headEnd len="med" w="med" type="oval"/>
              <a:tailEnd len="med" w="med" type="oval"/>
            </a:ln>
          </p:spPr>
        </p:cxnSp>
        <p:sp>
          <p:nvSpPr>
            <p:cNvPr id="330" name="Google Shape;330;g14e0f2e409c_5_430"/>
            <p:cNvSpPr/>
            <p:nvPr/>
          </p:nvSpPr>
          <p:spPr>
            <a:xfrm>
              <a:off x="5794775" y="3354730"/>
              <a:ext cx="1961400" cy="695400"/>
            </a:xfrm>
            <a:prstGeom prst="roundRect">
              <a:avLst>
                <a:gd fmla="val 28788" name="adj"/>
              </a:avLst>
            </a:prstGeom>
            <a:solidFill>
              <a:srgbClr val="F2F2F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="1" lang="en-US" sz="24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5.4% 증가</a:t>
              </a:r>
              <a:endParaRPr b="1" i="0" sz="2400" u="none" cap="none" strike="noStrike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pic>
        <p:nvPicPr>
          <p:cNvPr id="331" name="Google Shape;331;g14e0f2e409c_5_4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4467" y="8733101"/>
            <a:ext cx="5582453" cy="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14e0f2e409c_5_430"/>
          <p:cNvSpPr/>
          <p:nvPr/>
        </p:nvSpPr>
        <p:spPr>
          <a:xfrm rot="5400000">
            <a:off x="7244217" y="8175082"/>
            <a:ext cx="373200" cy="6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g14e0f2e409c_5_430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매출 확인_연도별 매출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4" name="Google Shape;334;g14e0f2e409c_5_430"/>
          <p:cNvSpPr txBox="1"/>
          <p:nvPr/>
        </p:nvSpPr>
        <p:spPr>
          <a:xfrm>
            <a:off x="6083100" y="-2990000"/>
            <a:ext cx="122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14e0f2e409c_5_430"/>
          <p:cNvSpPr txBox="1"/>
          <p:nvPr/>
        </p:nvSpPr>
        <p:spPr>
          <a:xfrm>
            <a:off x="2833200" y="1480575"/>
            <a:ext cx="6525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연도별 구매 금액 변화</a:t>
            </a:r>
            <a:endParaRPr sz="30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6" name="Google Shape;336;g14e0f2e409c_5_430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37" name="Google Shape;337;g14e0f2e409c_5_430"/>
          <p:cNvSpPr/>
          <p:nvPr/>
        </p:nvSpPr>
        <p:spPr>
          <a:xfrm rot="10800000">
            <a:off x="10915800" y="2099"/>
            <a:ext cx="1276200" cy="117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38" name="Google Shape;338;g14e0f2e409c_5_43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14e0f2e409c_5_446"/>
          <p:cNvSpPr/>
          <p:nvPr/>
        </p:nvSpPr>
        <p:spPr>
          <a:xfrm>
            <a:off x="1232775" y="2471200"/>
            <a:ext cx="4538400" cy="2779200"/>
          </a:xfrm>
          <a:prstGeom prst="rect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4" name="Google Shape;344;g14e0f2e409c_5_446"/>
          <p:cNvSpPr/>
          <p:nvPr/>
        </p:nvSpPr>
        <p:spPr>
          <a:xfrm>
            <a:off x="6975600" y="2471200"/>
            <a:ext cx="4538400" cy="2779200"/>
          </a:xfrm>
          <a:prstGeom prst="rect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14e0f2e409c_5_446"/>
          <p:cNvSpPr txBox="1"/>
          <p:nvPr/>
        </p:nvSpPr>
        <p:spPr>
          <a:xfrm>
            <a:off x="305674" y="1687775"/>
            <a:ext cx="56283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연도/분기별 구매 금액 변화</a:t>
            </a:r>
            <a:endParaRPr sz="2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46" name="Google Shape;346;g14e0f2e409c_5_446"/>
          <p:cNvSpPr txBox="1"/>
          <p:nvPr/>
        </p:nvSpPr>
        <p:spPr>
          <a:xfrm>
            <a:off x="6083101" y="1687775"/>
            <a:ext cx="5582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연도/계절별 구매 금액 변화</a:t>
            </a:r>
            <a:endParaRPr sz="2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47" name="Google Shape;347;g14e0f2e409c_5_4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467" y="8733101"/>
            <a:ext cx="5582453" cy="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g14e0f2e409c_5_446"/>
          <p:cNvSpPr/>
          <p:nvPr/>
        </p:nvSpPr>
        <p:spPr>
          <a:xfrm rot="5400000">
            <a:off x="7244217" y="8175082"/>
            <a:ext cx="373200" cy="6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9" name="Google Shape;349;g14e0f2e409c_5_446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매출 확인_연도별 매출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0" name="Google Shape;350;g14e0f2e409c_5_446"/>
          <p:cNvSpPr txBox="1"/>
          <p:nvPr/>
        </p:nvSpPr>
        <p:spPr>
          <a:xfrm>
            <a:off x="6083100" y="-2990000"/>
            <a:ext cx="122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g14e0f2e409c_5_446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52" name="Google Shape;352;g14e0f2e409c_5_446" title="차트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200" y="2384074"/>
            <a:ext cx="5690751" cy="3542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g14e0f2e409c_5_446" title="차트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12835" y="2384075"/>
            <a:ext cx="6093315" cy="3446074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g14e0f2e409c_5_446"/>
          <p:cNvSpPr/>
          <p:nvPr/>
        </p:nvSpPr>
        <p:spPr>
          <a:xfrm>
            <a:off x="565325" y="6037775"/>
            <a:ext cx="5109000" cy="503100"/>
          </a:xfrm>
          <a:prstGeom prst="roundRect">
            <a:avLst>
              <a:gd fmla="val 2878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전년 동기 대비 증가폭은 1분기가 가장 크고, 4분기가 가장 작음</a:t>
            </a:r>
            <a:endParaRPr i="0" sz="16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5" name="Google Shape;355;g14e0f2e409c_5_446"/>
          <p:cNvSpPr/>
          <p:nvPr/>
        </p:nvSpPr>
        <p:spPr>
          <a:xfrm>
            <a:off x="6404988" y="6037775"/>
            <a:ext cx="5109000" cy="503100"/>
          </a:xfrm>
          <a:prstGeom prst="roundRect">
            <a:avLst>
              <a:gd fmla="val 2878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전년 동기 대비 증가폭은 봄이 가장 크고, 여름이 가장 작음</a:t>
            </a:r>
            <a:endParaRPr i="0" sz="16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56" name="Google Shape;356;g14e0f2e409c_5_446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4e0f2e409c_5_462"/>
          <p:cNvSpPr/>
          <p:nvPr/>
        </p:nvSpPr>
        <p:spPr>
          <a:xfrm>
            <a:off x="2787945" y="2104909"/>
            <a:ext cx="6928500" cy="3194400"/>
          </a:xfrm>
          <a:prstGeom prst="rect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14e0f2e409c_5_462"/>
          <p:cNvSpPr txBox="1"/>
          <p:nvPr/>
        </p:nvSpPr>
        <p:spPr>
          <a:xfrm>
            <a:off x="9282600" y="-1539200"/>
            <a:ext cx="4334400" cy="15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&lt;월별 기념일&gt;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1~3월: 새해, 입학, 졸업식, 화이트데이 발렌타인데이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4~6월: 부처님오신 날, 어버이 날, 어린이 날, 스승의 날 , (결혼하는 사람이 많음)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7~9월: (휴가를 많이감), 추석, 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10~12월: 수능, 빼빼로데이, 크리스마스, (두꺼운 옷 구매 증가?????????????.ex 패딩)</a:t>
            </a:r>
            <a:endParaRPr sz="1200"/>
          </a:p>
        </p:txBody>
      </p:sp>
      <p:sp>
        <p:nvSpPr>
          <p:cNvPr id="363" name="Google Shape;363;g14e0f2e409c_5_462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364" name="Google Shape;364;g14e0f2e409c_5_462" title="차트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8925" y="1972812"/>
            <a:ext cx="7794174" cy="3879762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g14e0f2e409c_5_462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매출 확인_연도별/월별 매출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366" name="Google Shape;366;g14e0f2e409c_5_462"/>
          <p:cNvGrpSpPr/>
          <p:nvPr/>
        </p:nvGrpSpPr>
        <p:grpSpPr>
          <a:xfrm>
            <a:off x="5090700" y="2274863"/>
            <a:ext cx="2010600" cy="400200"/>
            <a:chOff x="2966250" y="1460363"/>
            <a:chExt cx="2010600" cy="400200"/>
          </a:xfrm>
        </p:grpSpPr>
        <p:sp>
          <p:nvSpPr>
            <p:cNvPr id="367" name="Google Shape;367;g14e0f2e409c_5_462"/>
            <p:cNvSpPr/>
            <p:nvPr/>
          </p:nvSpPr>
          <p:spPr>
            <a:xfrm>
              <a:off x="2966250" y="1631200"/>
              <a:ext cx="292500" cy="5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g14e0f2e409c_5_462"/>
            <p:cNvSpPr/>
            <p:nvPr/>
          </p:nvSpPr>
          <p:spPr>
            <a:xfrm>
              <a:off x="4004450" y="1631200"/>
              <a:ext cx="292500" cy="585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g14e0f2e409c_5_462"/>
            <p:cNvSpPr txBox="1"/>
            <p:nvPr/>
          </p:nvSpPr>
          <p:spPr>
            <a:xfrm>
              <a:off x="3324550" y="1460363"/>
              <a:ext cx="6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2014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370" name="Google Shape;370;g14e0f2e409c_5_462"/>
            <p:cNvSpPr txBox="1"/>
            <p:nvPr/>
          </p:nvSpPr>
          <p:spPr>
            <a:xfrm>
              <a:off x="4362750" y="1460363"/>
              <a:ext cx="6141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chemeClr val="dk1"/>
                  </a:solidFill>
                  <a:latin typeface="Montserrat"/>
                  <a:ea typeface="Montserrat"/>
                  <a:cs typeface="Montserrat"/>
                  <a:sym typeface="Montserrat"/>
                </a:rPr>
                <a:t>2015</a:t>
              </a:r>
              <a:endParaRPr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371" name="Google Shape;371;g14e0f2e409c_5_462"/>
          <p:cNvSpPr txBox="1"/>
          <p:nvPr/>
        </p:nvSpPr>
        <p:spPr>
          <a:xfrm>
            <a:off x="0" y="1261200"/>
            <a:ext cx="121920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ctr">
              <a:spcBef>
                <a:spcPts val="130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연도/월별 구매액 변화</a:t>
            </a:r>
            <a:endParaRPr sz="22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2" name="Google Shape;372;g14e0f2e409c_5_462"/>
          <p:cNvSpPr/>
          <p:nvPr/>
        </p:nvSpPr>
        <p:spPr>
          <a:xfrm>
            <a:off x="3697688" y="5979175"/>
            <a:ext cx="5109000" cy="503100"/>
          </a:xfrm>
          <a:prstGeom prst="roundRect">
            <a:avLst>
              <a:gd fmla="val 28788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계절적 특징을 보임</a:t>
            </a:r>
            <a:endParaRPr i="0" sz="16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73" name="Google Shape;373;g14e0f2e409c_5_462"/>
          <p:cNvSpPr/>
          <p:nvPr/>
        </p:nvSpPr>
        <p:spPr>
          <a:xfrm rot="10800000">
            <a:off x="10915800" y="2099"/>
            <a:ext cx="1276200" cy="117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74" name="Google Shape;374;g14e0f2e409c_5_462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14e0f2e409c_5_478"/>
          <p:cNvSpPr/>
          <p:nvPr/>
        </p:nvSpPr>
        <p:spPr>
          <a:xfrm rot="-5400000">
            <a:off x="-1997275" y="4008701"/>
            <a:ext cx="8229600" cy="5181600"/>
          </a:xfrm>
          <a:custGeom>
            <a:rect b="b" l="l" r="r" t="t"/>
            <a:pathLst>
              <a:path extrusionOk="0" h="5181600" w="8229600">
                <a:moveTo>
                  <a:pt x="140463" y="0"/>
                </a:moveTo>
                <a:lnTo>
                  <a:pt x="8089137" y="0"/>
                </a:lnTo>
                <a:lnTo>
                  <a:pt x="8100055" y="38448"/>
                </a:lnTo>
                <a:cubicBezTo>
                  <a:pt x="8184623" y="367136"/>
                  <a:pt x="8229600" y="711716"/>
                  <a:pt x="8229600" y="1066800"/>
                </a:cubicBezTo>
                <a:cubicBezTo>
                  <a:pt x="8229600" y="3339341"/>
                  <a:pt x="6387341" y="5181600"/>
                  <a:pt x="4114800" y="5181600"/>
                </a:cubicBezTo>
                <a:cubicBezTo>
                  <a:pt x="1842259" y="5181600"/>
                  <a:pt x="0" y="3339341"/>
                  <a:pt x="0" y="1066800"/>
                </a:cubicBezTo>
                <a:cubicBezTo>
                  <a:pt x="0" y="711716"/>
                  <a:pt x="44977" y="367136"/>
                  <a:pt x="129545" y="384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0" name="Google Shape;380;g14e0f2e409c_5_478"/>
          <p:cNvSpPr/>
          <p:nvPr/>
        </p:nvSpPr>
        <p:spPr>
          <a:xfrm>
            <a:off x="4529642" y="1215345"/>
            <a:ext cx="4665300" cy="481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1" name="Google Shape;381;g14e0f2e409c_5_478"/>
          <p:cNvSpPr/>
          <p:nvPr/>
        </p:nvSpPr>
        <p:spPr>
          <a:xfrm>
            <a:off x="4521281" y="1187701"/>
            <a:ext cx="4285800" cy="4423500"/>
          </a:xfrm>
          <a:prstGeom prst="pie">
            <a:avLst>
              <a:gd fmla="val 16214299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2" name="Google Shape;382;g14e0f2e409c_5_478"/>
          <p:cNvSpPr/>
          <p:nvPr/>
        </p:nvSpPr>
        <p:spPr>
          <a:xfrm>
            <a:off x="4521281" y="1187701"/>
            <a:ext cx="4285800" cy="4423500"/>
          </a:xfrm>
          <a:prstGeom prst="pie">
            <a:avLst>
              <a:gd fmla="val 17131912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3" name="Google Shape;383;g14e0f2e409c_5_478"/>
          <p:cNvSpPr/>
          <p:nvPr/>
        </p:nvSpPr>
        <p:spPr>
          <a:xfrm>
            <a:off x="10345232" y="757313"/>
            <a:ext cx="975600" cy="9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4" name="Google Shape;384;g14e0f2e409c_5_478"/>
          <p:cNvSpPr/>
          <p:nvPr/>
        </p:nvSpPr>
        <p:spPr>
          <a:xfrm>
            <a:off x="11034607" y="1332784"/>
            <a:ext cx="572100" cy="57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85" name="Google Shape;385;g14e0f2e409c_5_478"/>
          <p:cNvSpPr txBox="1"/>
          <p:nvPr/>
        </p:nvSpPr>
        <p:spPr>
          <a:xfrm>
            <a:off x="4708322" y="3165739"/>
            <a:ext cx="2090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3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b="1" i="0" lang="en-US" sz="3300" u="none" cap="none" strike="noStrike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b="1" lang="en-US" sz="33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579명</a:t>
            </a:r>
            <a:endParaRPr b="1" i="0" sz="3300" u="none" cap="none" strike="noStrike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6" name="Google Shape;386;g14e0f2e409c_5_478"/>
          <p:cNvSpPr/>
          <p:nvPr/>
        </p:nvSpPr>
        <p:spPr>
          <a:xfrm>
            <a:off x="5045347" y="3784111"/>
            <a:ext cx="141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55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2년동안 매달 </a:t>
            </a:r>
            <a:endParaRPr sz="155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55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구매한 고객 </a:t>
            </a:r>
            <a:endParaRPr i="0" sz="1550" u="none" cap="none" strike="noStrike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7" name="Google Shape;387;g14e0f2e409c_5_478"/>
          <p:cNvSpPr txBox="1"/>
          <p:nvPr/>
        </p:nvSpPr>
        <p:spPr>
          <a:xfrm>
            <a:off x="395600" y="4861250"/>
            <a:ext cx="372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전체 고객(19383)의 </a:t>
            </a:r>
            <a:endParaRPr b="1" sz="3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rgbClr val="E83828"/>
                </a:solidFill>
                <a:latin typeface="Do Hyeon"/>
                <a:ea typeface="Do Hyeon"/>
                <a:cs typeface="Do Hyeon"/>
                <a:sym typeface="Do Hyeon"/>
              </a:rPr>
              <a:t>91%</a:t>
            </a:r>
            <a:endParaRPr>
              <a:solidFill>
                <a:srgbClr val="E8382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8" name="Google Shape;388;g14e0f2e409c_5_478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89" name="Google Shape;389;g14e0f2e409c_5_478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월 단위 유지 고객 확인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390" name="Google Shape;390;g14e0f2e409c_5_47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14e0f2e409c_5_492"/>
          <p:cNvSpPr/>
          <p:nvPr/>
        </p:nvSpPr>
        <p:spPr>
          <a:xfrm rot="-5400000">
            <a:off x="-1997275" y="4008701"/>
            <a:ext cx="8229600" cy="5181600"/>
          </a:xfrm>
          <a:custGeom>
            <a:rect b="b" l="l" r="r" t="t"/>
            <a:pathLst>
              <a:path extrusionOk="0" h="5181600" w="8229600">
                <a:moveTo>
                  <a:pt x="140463" y="0"/>
                </a:moveTo>
                <a:lnTo>
                  <a:pt x="8089137" y="0"/>
                </a:lnTo>
                <a:lnTo>
                  <a:pt x="8100055" y="38448"/>
                </a:lnTo>
                <a:cubicBezTo>
                  <a:pt x="8184623" y="367136"/>
                  <a:pt x="8229600" y="711716"/>
                  <a:pt x="8229600" y="1066800"/>
                </a:cubicBezTo>
                <a:cubicBezTo>
                  <a:pt x="8229600" y="3339341"/>
                  <a:pt x="6387341" y="5181600"/>
                  <a:pt x="4114800" y="5181600"/>
                </a:cubicBezTo>
                <a:cubicBezTo>
                  <a:pt x="1842259" y="5181600"/>
                  <a:pt x="0" y="3339341"/>
                  <a:pt x="0" y="1066800"/>
                </a:cubicBezTo>
                <a:cubicBezTo>
                  <a:pt x="0" y="711716"/>
                  <a:pt x="44977" y="367136"/>
                  <a:pt x="129545" y="3844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6" name="Google Shape;396;g14e0f2e409c_5_492"/>
          <p:cNvSpPr/>
          <p:nvPr/>
        </p:nvSpPr>
        <p:spPr>
          <a:xfrm>
            <a:off x="4529642" y="1215345"/>
            <a:ext cx="4665300" cy="48156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7" name="Google Shape;397;g14e0f2e409c_5_492"/>
          <p:cNvSpPr/>
          <p:nvPr/>
        </p:nvSpPr>
        <p:spPr>
          <a:xfrm>
            <a:off x="4521281" y="1187701"/>
            <a:ext cx="4285800" cy="4423500"/>
          </a:xfrm>
          <a:prstGeom prst="pie">
            <a:avLst>
              <a:gd fmla="val 16214299" name="adj1"/>
              <a:gd fmla="val 1620000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8" name="Google Shape;398;g14e0f2e409c_5_492"/>
          <p:cNvSpPr/>
          <p:nvPr/>
        </p:nvSpPr>
        <p:spPr>
          <a:xfrm>
            <a:off x="4521281" y="1187701"/>
            <a:ext cx="4285800" cy="4423500"/>
          </a:xfrm>
          <a:prstGeom prst="pie">
            <a:avLst>
              <a:gd fmla="val 16739359" name="adj1"/>
              <a:gd fmla="val 16200000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highlight>
                <a:schemeClr val="accent2"/>
              </a:highlight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399" name="Google Shape;399;g14e0f2e409c_5_492"/>
          <p:cNvSpPr/>
          <p:nvPr/>
        </p:nvSpPr>
        <p:spPr>
          <a:xfrm>
            <a:off x="10345232" y="757313"/>
            <a:ext cx="975600" cy="9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0" name="Google Shape;400;g14e0f2e409c_5_492"/>
          <p:cNvSpPr/>
          <p:nvPr/>
        </p:nvSpPr>
        <p:spPr>
          <a:xfrm>
            <a:off x="11034607" y="1332784"/>
            <a:ext cx="572100" cy="57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01" name="Google Shape;401;g14e0f2e409c_5_492"/>
          <p:cNvSpPr txBox="1"/>
          <p:nvPr/>
        </p:nvSpPr>
        <p:spPr>
          <a:xfrm>
            <a:off x="4708322" y="3165739"/>
            <a:ext cx="20907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en-US" sz="31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18866명</a:t>
            </a:r>
            <a:endParaRPr b="1" i="0" sz="3100" u="none" cap="none" strike="noStrike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2" name="Google Shape;402;g14e0f2e409c_5_492"/>
          <p:cNvSpPr/>
          <p:nvPr/>
        </p:nvSpPr>
        <p:spPr>
          <a:xfrm>
            <a:off x="5045347" y="3784111"/>
            <a:ext cx="14166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rPr lang="en-US" sz="155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2년간 매분기에 구매내역이 있는  고객 </a:t>
            </a:r>
            <a:endParaRPr i="0" sz="1550" u="none" cap="none" strike="noStrike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3" name="Google Shape;403;g14e0f2e409c_5_492"/>
          <p:cNvSpPr txBox="1"/>
          <p:nvPr/>
        </p:nvSpPr>
        <p:spPr>
          <a:xfrm>
            <a:off x="395600" y="4861250"/>
            <a:ext cx="3729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전체 고객(19383)의 </a:t>
            </a:r>
            <a:r>
              <a:rPr b="1" lang="en-US" sz="3200">
                <a:solidFill>
                  <a:srgbClr val="E83828"/>
                </a:solidFill>
                <a:latin typeface="Do Hyeon"/>
                <a:ea typeface="Do Hyeon"/>
                <a:cs typeface="Do Hyeon"/>
                <a:sym typeface="Do Hyeon"/>
              </a:rPr>
              <a:t>97%</a:t>
            </a:r>
            <a:endParaRPr>
              <a:solidFill>
                <a:srgbClr val="E8382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4" name="Google Shape;404;g14e0f2e409c_5_492"/>
          <p:cNvSpPr/>
          <p:nvPr/>
        </p:nvSpPr>
        <p:spPr>
          <a:xfrm>
            <a:off x="3994975" y="5842825"/>
            <a:ext cx="7162500" cy="763500"/>
          </a:xfrm>
          <a:prstGeom prst="homePlate">
            <a:avLst>
              <a:gd fmla="val 38355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7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분석 모델 단위</a:t>
            </a:r>
            <a:r>
              <a:rPr lang="en-US" sz="2900">
                <a:solidFill>
                  <a:srgbClr val="F9CB9C"/>
                </a:solidFill>
                <a:latin typeface="Do Hyeon"/>
                <a:ea typeface="Do Hyeon"/>
                <a:cs typeface="Do Hyeon"/>
                <a:sym typeface="Do Hyeon"/>
              </a:rPr>
              <a:t> “유지 고객”</a:t>
            </a:r>
            <a:r>
              <a:rPr lang="en-US" sz="25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으로 정의</a:t>
            </a:r>
            <a:endParaRPr sz="25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5" name="Google Shape;405;g14e0f2e409c_5_492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6" name="Google Shape;406;g14e0f2e409c_5_492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분기 단위 유지 고객 확인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07" name="Google Shape;407;g14e0f2e409c_5_492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79e2f5a50f_0_645"/>
          <p:cNvSpPr/>
          <p:nvPr/>
        </p:nvSpPr>
        <p:spPr>
          <a:xfrm>
            <a:off x="0" y="3876300"/>
            <a:ext cx="12243600" cy="29817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13" name="Google Shape;413;g179e2f5a50f_0_6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467" y="8733101"/>
            <a:ext cx="5582453" cy="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g179e2f5a50f_0_645"/>
          <p:cNvSpPr/>
          <p:nvPr/>
        </p:nvSpPr>
        <p:spPr>
          <a:xfrm rot="5400000">
            <a:off x="7244217" y="8175082"/>
            <a:ext cx="373200" cy="6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179e2f5a50f_0_645"/>
          <p:cNvSpPr txBox="1"/>
          <p:nvPr/>
        </p:nvSpPr>
        <p:spPr>
          <a:xfrm>
            <a:off x="6083100" y="-2990000"/>
            <a:ext cx="122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179e2f5a50f_0_645"/>
          <p:cNvSpPr txBox="1"/>
          <p:nvPr/>
        </p:nvSpPr>
        <p:spPr>
          <a:xfrm>
            <a:off x="529775" y="631500"/>
            <a:ext cx="3740700" cy="6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770"/>
              <a:buNone/>
            </a:pPr>
            <a:r>
              <a:rPr b="1" lang="en-US" sz="199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1779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분기별 이전분기 대비 </a:t>
            </a:r>
            <a:r>
              <a:rPr b="1" lang="en-US" sz="1779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감소고객 수 확인</a:t>
            </a:r>
            <a:endParaRPr b="1" sz="1779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7" name="Google Shape;417;g179e2f5a50f_0_645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18" name="Google Shape;418;g179e2f5a50f_0_64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19" name="Google Shape;419;g179e2f5a50f_0_645"/>
          <p:cNvGrpSpPr/>
          <p:nvPr/>
        </p:nvGrpSpPr>
        <p:grpSpPr>
          <a:xfrm>
            <a:off x="3026295" y="1749338"/>
            <a:ext cx="5466119" cy="4019474"/>
            <a:chOff x="3369050" y="1865016"/>
            <a:chExt cx="5109000" cy="3726911"/>
          </a:xfrm>
        </p:grpSpPr>
        <p:pic>
          <p:nvPicPr>
            <p:cNvPr id="420" name="Google Shape;420;g179e2f5a50f_0_64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369050" y="1926776"/>
              <a:ext cx="5109000" cy="366515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1" name="Google Shape;421;g179e2f5a50f_0_645"/>
            <p:cNvSpPr txBox="1"/>
            <p:nvPr/>
          </p:nvSpPr>
          <p:spPr>
            <a:xfrm>
              <a:off x="4016025" y="2384075"/>
              <a:ext cx="5655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9037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2" name="Google Shape;422;g179e2f5a50f_0_645"/>
            <p:cNvSpPr txBox="1"/>
            <p:nvPr/>
          </p:nvSpPr>
          <p:spPr>
            <a:xfrm>
              <a:off x="4581525" y="2168850"/>
              <a:ext cx="5655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9719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3" name="Google Shape;423;g179e2f5a50f_0_645"/>
            <p:cNvSpPr txBox="1"/>
            <p:nvPr/>
          </p:nvSpPr>
          <p:spPr>
            <a:xfrm>
              <a:off x="5271250" y="2784275"/>
              <a:ext cx="5655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7543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4" name="Google Shape;424;g179e2f5a50f_0_645"/>
            <p:cNvSpPr txBox="1"/>
            <p:nvPr/>
          </p:nvSpPr>
          <p:spPr>
            <a:xfrm>
              <a:off x="5798250" y="1865016"/>
              <a:ext cx="747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10668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5" name="Google Shape;425;g179e2f5a50f_0_645"/>
            <p:cNvSpPr txBox="1"/>
            <p:nvPr/>
          </p:nvSpPr>
          <p:spPr>
            <a:xfrm>
              <a:off x="6527250" y="2211271"/>
              <a:ext cx="7479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9396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6" name="Google Shape;426;g179e2f5a50f_0_645"/>
            <p:cNvSpPr txBox="1"/>
            <p:nvPr/>
          </p:nvSpPr>
          <p:spPr>
            <a:xfrm>
              <a:off x="7056875" y="1969196"/>
              <a:ext cx="5655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10151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27" name="Google Shape;427;g179e2f5a50f_0_645"/>
            <p:cNvSpPr txBox="1"/>
            <p:nvPr/>
          </p:nvSpPr>
          <p:spPr>
            <a:xfrm>
              <a:off x="7742035" y="2267831"/>
              <a:ext cx="565500" cy="371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latin typeface="Do Hyeon"/>
                  <a:ea typeface="Do Hyeon"/>
                  <a:cs typeface="Do Hyeon"/>
                  <a:sym typeface="Do Hyeon"/>
                </a:rPr>
                <a:t>9172</a:t>
              </a:r>
              <a:endParaRPr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79e2f5a50f_0_1311"/>
          <p:cNvSpPr/>
          <p:nvPr/>
        </p:nvSpPr>
        <p:spPr>
          <a:xfrm>
            <a:off x="0" y="3876300"/>
            <a:ext cx="12243600" cy="2981700"/>
          </a:xfrm>
          <a:prstGeom prst="roundRect">
            <a:avLst>
              <a:gd fmla="val 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433" name="Google Shape;433;g179e2f5a50f_0_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14467" y="8733101"/>
            <a:ext cx="5582453" cy="629600"/>
          </a:xfrm>
          <a:prstGeom prst="rect">
            <a:avLst/>
          </a:prstGeom>
          <a:noFill/>
          <a:ln>
            <a:noFill/>
          </a:ln>
        </p:spPr>
      </p:pic>
      <p:sp>
        <p:nvSpPr>
          <p:cNvPr id="434" name="Google Shape;434;g179e2f5a50f_0_1311"/>
          <p:cNvSpPr/>
          <p:nvPr/>
        </p:nvSpPr>
        <p:spPr>
          <a:xfrm rot="5400000">
            <a:off x="7244217" y="8175082"/>
            <a:ext cx="373200" cy="650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E599"/>
          </a:solidFill>
          <a:ln cap="flat" cmpd="sng" w="952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179e2f5a50f_0_1311"/>
          <p:cNvSpPr txBox="1"/>
          <p:nvPr/>
        </p:nvSpPr>
        <p:spPr>
          <a:xfrm>
            <a:off x="6083100" y="-2990000"/>
            <a:ext cx="12243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g179e2f5a50f_0_1311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0000"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분기 대비 8분기 감소고객 수 확인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7" name="Google Shape;437;g179e2f5a50f_0_1311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38" name="Google Shape;438;g179e2f5a50f_0_1311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g179e2f5a50f_0_1311"/>
          <p:cNvSpPr/>
          <p:nvPr/>
        </p:nvSpPr>
        <p:spPr>
          <a:xfrm>
            <a:off x="3763342" y="1222170"/>
            <a:ext cx="4665300" cy="481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440" name="Google Shape;440;g179e2f5a50f_0_1311"/>
          <p:cNvGrpSpPr/>
          <p:nvPr/>
        </p:nvGrpSpPr>
        <p:grpSpPr>
          <a:xfrm>
            <a:off x="3698006" y="1181101"/>
            <a:ext cx="6087219" cy="4958224"/>
            <a:chOff x="3698006" y="1181101"/>
            <a:chExt cx="6087219" cy="4958224"/>
          </a:xfrm>
        </p:grpSpPr>
        <p:sp>
          <p:nvSpPr>
            <p:cNvPr id="441" name="Google Shape;441;g179e2f5a50f_0_1311"/>
            <p:cNvSpPr/>
            <p:nvPr/>
          </p:nvSpPr>
          <p:spPr>
            <a:xfrm>
              <a:off x="3698006" y="1181101"/>
              <a:ext cx="4285800" cy="4423500"/>
            </a:xfrm>
            <a:prstGeom prst="pie">
              <a:avLst>
                <a:gd fmla="val 16214299" name="adj1"/>
                <a:gd fmla="val 16200000" name="adj2"/>
              </a:avLst>
            </a:prstGeom>
            <a:solidFill>
              <a:srgbClr val="F9E4E4">
                <a:alpha val="490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42" name="Google Shape;442;g179e2f5a50f_0_1311"/>
            <p:cNvSpPr/>
            <p:nvPr/>
          </p:nvSpPr>
          <p:spPr>
            <a:xfrm>
              <a:off x="3698006" y="1181101"/>
              <a:ext cx="4285800" cy="4423500"/>
            </a:xfrm>
            <a:prstGeom prst="pie">
              <a:avLst>
                <a:gd fmla="val 6492892" name="adj1"/>
                <a:gd fmla="val 16200000" name="adj2"/>
              </a:avLst>
            </a:prstGeom>
            <a:solidFill>
              <a:srgbClr val="D95D4F">
                <a:alpha val="66240"/>
              </a:srgbClr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dk1"/>
                </a:solidFill>
                <a:highlight>
                  <a:schemeClr val="accent2"/>
                </a:highlight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43" name="Google Shape;443;g179e2f5a50f_0_1311"/>
            <p:cNvSpPr/>
            <p:nvPr/>
          </p:nvSpPr>
          <p:spPr>
            <a:xfrm>
              <a:off x="4022076" y="2711475"/>
              <a:ext cx="1690800" cy="45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050"/>
                <a:buFont typeface="Arial"/>
                <a:buNone/>
              </a:pPr>
              <a:r>
                <a:rPr lang="en-US" sz="175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총 감소 고객 수</a:t>
              </a:r>
              <a:r>
                <a:rPr lang="en-US" sz="175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i="0" sz="175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44" name="Google Shape;444;g179e2f5a50f_0_1311"/>
            <p:cNvSpPr txBox="1"/>
            <p:nvPr/>
          </p:nvSpPr>
          <p:spPr>
            <a:xfrm>
              <a:off x="4304452" y="5677625"/>
              <a:ext cx="30729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총 19054</a:t>
              </a:r>
              <a:r>
                <a:rPr b="1" lang="en-US" sz="24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명</a:t>
              </a:r>
              <a:r>
                <a:rPr b="1"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(1분기 고객 기준)</a:t>
              </a:r>
              <a:endParaRPr b="1" i="0" sz="16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45" name="Google Shape;445;g179e2f5a50f_0_1311"/>
            <p:cNvSpPr txBox="1"/>
            <p:nvPr/>
          </p:nvSpPr>
          <p:spPr>
            <a:xfrm>
              <a:off x="3822122" y="3077014"/>
              <a:ext cx="2090700" cy="708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4000">
                  <a:solidFill>
                    <a:srgbClr val="CC0000"/>
                  </a:solidFill>
                  <a:latin typeface="Do Hyeon"/>
                  <a:ea typeface="Do Hyeon"/>
                  <a:cs typeface="Do Hyeon"/>
                  <a:sym typeface="Do Hyeon"/>
                </a:rPr>
                <a:t>8170명</a:t>
              </a:r>
              <a:endParaRPr b="1" i="0" sz="4000" u="none" cap="none" strike="noStrike">
                <a:solidFill>
                  <a:srgbClr val="CC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46" name="Google Shape;446;g179e2f5a50f_0_1311"/>
            <p:cNvSpPr txBox="1"/>
            <p:nvPr/>
          </p:nvSpPr>
          <p:spPr>
            <a:xfrm>
              <a:off x="5674325" y="3807550"/>
              <a:ext cx="4110900" cy="923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400"/>
                <a:buFont typeface="Arial"/>
                <a:buNone/>
              </a:pPr>
              <a:r>
                <a:rPr b="1" lang="en-US" sz="5400">
                  <a:solidFill>
                    <a:srgbClr val="111111"/>
                  </a:solidFill>
                  <a:latin typeface="Do Hyeon"/>
                  <a:ea typeface="Do Hyeon"/>
                  <a:cs typeface="Do Hyeon"/>
                  <a:sym typeface="Do Hyeon"/>
                </a:rPr>
                <a:t>총 42% 감소</a:t>
              </a:r>
              <a:endParaRPr b="1" i="0" sz="5400" u="none" cap="none" strike="noStrike">
                <a:solidFill>
                  <a:srgbClr val="11111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79da6d4889_2_11"/>
          <p:cNvSpPr txBox="1"/>
          <p:nvPr/>
        </p:nvSpPr>
        <p:spPr>
          <a:xfrm>
            <a:off x="146300" y="88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2" name="Google Shape;452;g179da6d4889_2_11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감소고객 정의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53" name="Google Shape;453;g179da6d4889_2_11"/>
          <p:cNvSpPr txBox="1"/>
          <p:nvPr/>
        </p:nvSpPr>
        <p:spPr>
          <a:xfrm>
            <a:off x="6896000" y="1539500"/>
            <a:ext cx="3050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00">
                <a:solidFill>
                  <a:srgbClr val="3A5386"/>
                </a:solidFill>
                <a:latin typeface="Do Hyeon"/>
                <a:ea typeface="Do Hyeon"/>
                <a:cs typeface="Do Hyeon"/>
                <a:sym typeface="Do Hyeon"/>
              </a:rPr>
              <a:t>감소고객이란?</a:t>
            </a:r>
            <a:endParaRPr b="1" sz="3600">
              <a:solidFill>
                <a:srgbClr val="3A538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54" name="Google Shape;454;g179da6d4889_2_11"/>
          <p:cNvGrpSpPr/>
          <p:nvPr/>
        </p:nvGrpSpPr>
        <p:grpSpPr>
          <a:xfrm>
            <a:off x="459306" y="3002752"/>
            <a:ext cx="3231637" cy="3222452"/>
            <a:chOff x="636797" y="3025992"/>
            <a:chExt cx="3295907" cy="3285199"/>
          </a:xfrm>
        </p:grpSpPr>
        <p:sp>
          <p:nvSpPr>
            <p:cNvPr id="455" name="Google Shape;455;g179da6d4889_2_11"/>
            <p:cNvSpPr/>
            <p:nvPr/>
          </p:nvSpPr>
          <p:spPr>
            <a:xfrm rot="2700000">
              <a:off x="1807619" y="3129052"/>
              <a:ext cx="1141270" cy="325537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F0EAE8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56" name="Google Shape;456;g179da6d4889_2_11"/>
            <p:cNvSpPr/>
            <p:nvPr/>
          </p:nvSpPr>
          <p:spPr>
            <a:xfrm rot="2700000">
              <a:off x="1620612" y="2952753"/>
              <a:ext cx="1141270" cy="3255378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BCCBD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FFFFFF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</p:grpSp>
      <p:sp>
        <p:nvSpPr>
          <p:cNvPr id="457" name="Google Shape;457;g179da6d4889_2_11"/>
          <p:cNvSpPr/>
          <p:nvPr/>
        </p:nvSpPr>
        <p:spPr>
          <a:xfrm rot="2700000">
            <a:off x="4433949" y="2422737"/>
            <a:ext cx="1055993" cy="3919776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F0EAE8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8" name="Google Shape;458;g179da6d4889_2_11"/>
          <p:cNvSpPr/>
          <p:nvPr/>
        </p:nvSpPr>
        <p:spPr>
          <a:xfrm rot="2700000">
            <a:off x="4260893" y="2259589"/>
            <a:ext cx="1055993" cy="3919776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dk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59" name="Google Shape;459;g179da6d4889_2_11"/>
          <p:cNvSpPr/>
          <p:nvPr/>
        </p:nvSpPr>
        <p:spPr>
          <a:xfrm>
            <a:off x="6896000" y="2465851"/>
            <a:ext cx="4611000" cy="2760600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7150" rotWithShape="0" algn="bl" dir="2040000" dist="952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0" name="Google Shape;460;g179da6d4889_2_11"/>
          <p:cNvSpPr txBox="1"/>
          <p:nvPr/>
        </p:nvSpPr>
        <p:spPr>
          <a:xfrm>
            <a:off x="7423375" y="3648900"/>
            <a:ext cx="36804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2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평균 증감율을 고려한 기준금액보다 적은 구매를 한 고객</a:t>
            </a:r>
            <a:endParaRPr i="0" sz="2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1" name="Google Shape;461;g179da6d4889_2_11"/>
          <p:cNvSpPr txBox="1"/>
          <p:nvPr/>
        </p:nvSpPr>
        <p:spPr>
          <a:xfrm>
            <a:off x="7287487" y="2880240"/>
            <a:ext cx="18861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b="1" lang="en-US" sz="3200">
                <a:solidFill>
                  <a:srgbClr val="5A7EB2"/>
                </a:solidFill>
                <a:latin typeface="Do Hyeon"/>
                <a:ea typeface="Do Hyeon"/>
                <a:cs typeface="Do Hyeon"/>
                <a:sym typeface="Do Hyeon"/>
              </a:rPr>
              <a:t>기준금액</a:t>
            </a:r>
            <a:endParaRPr b="1" i="0" sz="3200" u="none" cap="none" strike="noStrike">
              <a:solidFill>
                <a:srgbClr val="5A7EB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2" name="Google Shape;462;g179da6d4889_2_11"/>
          <p:cNvSpPr txBox="1"/>
          <p:nvPr/>
        </p:nvSpPr>
        <p:spPr>
          <a:xfrm>
            <a:off x="1337075" y="3115500"/>
            <a:ext cx="1835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1분기 구매 금액</a:t>
            </a:r>
            <a:endParaRPr b="1" i="0" sz="2100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63" name="Google Shape;463;g179da6d4889_2_11"/>
          <p:cNvSpPr/>
          <p:nvPr/>
        </p:nvSpPr>
        <p:spPr>
          <a:xfrm flipH="1" rot="10800000">
            <a:off x="8771476" y="3073838"/>
            <a:ext cx="168900" cy="145800"/>
          </a:xfrm>
          <a:prstGeom prst="triangle">
            <a:avLst>
              <a:gd fmla="val 50000" name="adj"/>
            </a:avLst>
          </a:prstGeom>
          <a:solidFill>
            <a:schemeClr val="accent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4" name="Google Shape;464;g179da6d4889_2_11"/>
          <p:cNvSpPr/>
          <p:nvPr/>
        </p:nvSpPr>
        <p:spPr>
          <a:xfrm rot="2700000">
            <a:off x="3569528" y="3078096"/>
            <a:ext cx="1055993" cy="3294410"/>
          </a:xfrm>
          <a:prstGeom prst="round2SameRect">
            <a:avLst>
              <a:gd fmla="val 50000" name="adj1"/>
              <a:gd fmla="val 0" name="adj2"/>
            </a:avLst>
          </a:prstGeom>
          <a:solidFill>
            <a:srgbClr val="3F3F3F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FFFFF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5" name="Google Shape;465;g179da6d4889_2_11"/>
          <p:cNvSpPr/>
          <p:nvPr/>
        </p:nvSpPr>
        <p:spPr>
          <a:xfrm>
            <a:off x="0" y="5266125"/>
            <a:ext cx="12192000" cy="159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66" name="Google Shape;466;g179da6d4889_2_11"/>
          <p:cNvSpPr txBox="1"/>
          <p:nvPr/>
        </p:nvSpPr>
        <p:spPr>
          <a:xfrm>
            <a:off x="4217903" y="3749575"/>
            <a:ext cx="169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실제 7분기 구매금액</a:t>
            </a:r>
            <a:endParaRPr i="0" sz="16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467" name="Google Shape;467;g179da6d4889_2_11"/>
          <p:cNvGrpSpPr/>
          <p:nvPr/>
        </p:nvGrpSpPr>
        <p:grpSpPr>
          <a:xfrm>
            <a:off x="-17" y="6141825"/>
            <a:ext cx="5203286" cy="692700"/>
            <a:chOff x="1915818" y="1650150"/>
            <a:chExt cx="4549520" cy="692700"/>
          </a:xfrm>
        </p:grpSpPr>
        <p:sp>
          <p:nvSpPr>
            <p:cNvPr id="468" name="Google Shape;468;g179da6d4889_2_11"/>
            <p:cNvSpPr txBox="1"/>
            <p:nvPr/>
          </p:nvSpPr>
          <p:spPr>
            <a:xfrm>
              <a:off x="1915818" y="1790700"/>
              <a:ext cx="14166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baseline="30000" lang="en-US" sz="1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*</a:t>
              </a:r>
              <a:r>
                <a:rPr lang="en-US" sz="1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평균 증감률 =</a:t>
              </a:r>
              <a:endParaRPr i="0" sz="1500" u="none" cap="none" strike="noStrike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469" name="Google Shape;469;g179da6d4889_2_11"/>
            <p:cNvSpPr txBox="1"/>
            <p:nvPr/>
          </p:nvSpPr>
          <p:spPr>
            <a:xfrm>
              <a:off x="2247337" y="1650150"/>
              <a:ext cx="42180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7</a:t>
              </a:r>
              <a: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분기 구매 금액</a:t>
              </a:r>
              <a:endParaRPr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(1분기 구매 금액 + 7분기 구매 금액)</a:t>
              </a:r>
              <a:endParaRPr sz="1100"/>
            </a:p>
          </p:txBody>
        </p:sp>
        <p:cxnSp>
          <p:nvCxnSpPr>
            <p:cNvPr id="470" name="Google Shape;470;g179da6d4889_2_11"/>
            <p:cNvCxnSpPr/>
            <p:nvPr/>
          </p:nvCxnSpPr>
          <p:spPr>
            <a:xfrm flipH="1" rot="10800000">
              <a:off x="3328990" y="1992000"/>
              <a:ext cx="2054700" cy="9000"/>
            </a:xfrm>
            <a:prstGeom prst="straightConnector1">
              <a:avLst/>
            </a:pr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71" name="Google Shape;471;g179da6d4889_2_11"/>
          <p:cNvSpPr txBox="1"/>
          <p:nvPr/>
        </p:nvSpPr>
        <p:spPr>
          <a:xfrm>
            <a:off x="4741900" y="3092550"/>
            <a:ext cx="16926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4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=</a:t>
            </a:r>
            <a:r>
              <a:rPr lang="en-US" sz="2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  </a:t>
            </a:r>
            <a:r>
              <a:rPr lang="en-US" sz="24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기준금액</a:t>
            </a:r>
            <a:endParaRPr i="0" sz="2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72" name="Google Shape;472;g179da6d4889_2_11"/>
          <p:cNvSpPr txBox="1"/>
          <p:nvPr/>
        </p:nvSpPr>
        <p:spPr>
          <a:xfrm>
            <a:off x="3239095" y="3054000"/>
            <a:ext cx="16164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-US" sz="2300">
                <a:solidFill>
                  <a:srgbClr val="E83828"/>
                </a:solidFill>
                <a:latin typeface="Do Hyeon"/>
                <a:ea typeface="Do Hyeon"/>
                <a:cs typeface="Do Hyeon"/>
                <a:sym typeface="Do Hyeon"/>
              </a:rPr>
              <a:t>*</a:t>
            </a:r>
            <a:r>
              <a:rPr b="1" lang="en-US" sz="2300">
                <a:solidFill>
                  <a:srgbClr val="E83828"/>
                </a:solidFill>
                <a:latin typeface="Do Hyeon"/>
                <a:ea typeface="Do Hyeon"/>
                <a:cs typeface="Do Hyeon"/>
                <a:sym typeface="Do Hyeon"/>
              </a:rPr>
              <a:t>평균 증감률</a:t>
            </a:r>
            <a:endParaRPr b="1" sz="1800">
              <a:solidFill>
                <a:srgbClr val="E83828"/>
              </a:solidFill>
            </a:endParaRPr>
          </a:p>
        </p:txBody>
      </p:sp>
      <p:sp>
        <p:nvSpPr>
          <p:cNvPr id="473" name="Google Shape;473;g179da6d4889_2_11"/>
          <p:cNvSpPr txBox="1"/>
          <p:nvPr/>
        </p:nvSpPr>
        <p:spPr>
          <a:xfrm>
            <a:off x="2979325" y="3092550"/>
            <a:ext cx="540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X</a:t>
            </a:r>
            <a:endParaRPr i="0" sz="2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g179da6d4889_2_11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g179da6d4889_2_11"/>
          <p:cNvSpPr txBox="1"/>
          <p:nvPr/>
        </p:nvSpPr>
        <p:spPr>
          <a:xfrm>
            <a:off x="5249703" y="2439175"/>
            <a:ext cx="16926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16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7</a:t>
            </a:r>
            <a:r>
              <a:rPr lang="en-US" sz="1600">
                <a:solidFill>
                  <a:srgbClr val="9E9E9E"/>
                </a:solidFill>
                <a:latin typeface="Do Hyeon"/>
                <a:ea typeface="Do Hyeon"/>
                <a:cs typeface="Do Hyeon"/>
                <a:sym typeface="Do Hyeon"/>
              </a:rPr>
              <a:t>분기 기준금액</a:t>
            </a:r>
            <a:endParaRPr i="0" sz="1600" u="none" cap="none" strike="noStrike">
              <a:solidFill>
                <a:srgbClr val="9E9E9E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179da6d4889_2_41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데이터 탐색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1" name="Google Shape;481;g179da6d4889_2_41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주제 선정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2" name="Google Shape;482;g179da6d4889_2_41"/>
          <p:cNvSpPr/>
          <p:nvPr/>
        </p:nvSpPr>
        <p:spPr>
          <a:xfrm>
            <a:off x="1773275" y="2859825"/>
            <a:ext cx="8516400" cy="1987200"/>
          </a:xfrm>
          <a:prstGeom prst="rect">
            <a:avLst/>
          </a:prstGeom>
          <a:solidFill>
            <a:srgbClr val="C9DAF8">
              <a:alpha val="80890"/>
            </a:srgbClr>
          </a:solidFill>
          <a:ln>
            <a:noFill/>
          </a:ln>
          <a:effectLst>
            <a:outerShdw blurRad="57150" rotWithShape="0" algn="bl" dir="3360000" dist="400050">
              <a:srgbClr val="000000">
                <a:alpha val="19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483" name="Google Shape;483;g179da6d4889_2_41"/>
          <p:cNvSpPr txBox="1"/>
          <p:nvPr/>
        </p:nvSpPr>
        <p:spPr>
          <a:xfrm>
            <a:off x="1773275" y="2098575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4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주제 선정</a:t>
            </a:r>
            <a:endParaRPr/>
          </a:p>
        </p:txBody>
      </p:sp>
      <p:sp>
        <p:nvSpPr>
          <p:cNvPr id="484" name="Google Shape;484;g179da6d4889_2_41"/>
          <p:cNvSpPr txBox="1"/>
          <p:nvPr/>
        </p:nvSpPr>
        <p:spPr>
          <a:xfrm>
            <a:off x="1838150" y="2929875"/>
            <a:ext cx="85974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6분기 데이터로 다음 분기의 </a:t>
            </a:r>
            <a:r>
              <a:rPr b="1"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감소고객</a:t>
            </a:r>
            <a:r>
              <a:rPr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을 예측하여 감소고객의 </a:t>
            </a:r>
            <a:r>
              <a:rPr b="1"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구매패턴</a:t>
            </a:r>
            <a:r>
              <a:rPr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을 확인 후 </a:t>
            </a:r>
            <a:endParaRPr sz="36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3600">
                <a:solidFill>
                  <a:srgbClr val="E83828"/>
                </a:solidFill>
                <a:latin typeface="Do Hyeon"/>
                <a:ea typeface="Do Hyeon"/>
                <a:cs typeface="Do Hyeon"/>
                <a:sym typeface="Do Hyeon"/>
              </a:rPr>
              <a:t>매출 증가</a:t>
            </a:r>
            <a:r>
              <a:rPr lang="en-US" sz="36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를 위한 추천 시스템 활용</a:t>
            </a:r>
            <a:endParaRPr sz="32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85" name="Google Shape;485;g179da6d4889_2_41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14e0f2e409c_1_336"/>
          <p:cNvSpPr txBox="1"/>
          <p:nvPr>
            <p:ph type="title"/>
          </p:nvPr>
        </p:nvSpPr>
        <p:spPr>
          <a:xfrm>
            <a:off x="0" y="176100"/>
            <a:ext cx="12192000" cy="7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b="1" lang="en-US" sz="4000">
                <a:latin typeface="Do Hyeon"/>
                <a:ea typeface="Do Hyeon"/>
                <a:cs typeface="Do Hyeon"/>
                <a:sym typeface="Do Hyeon"/>
              </a:rPr>
              <a:t>목차</a:t>
            </a:r>
            <a:endParaRPr b="1" sz="4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" name="Google Shape;127;g14e0f2e409c_1_336"/>
          <p:cNvSpPr/>
          <p:nvPr/>
        </p:nvSpPr>
        <p:spPr>
          <a:xfrm rot="-5400000">
            <a:off x="3660125" y="-17641"/>
            <a:ext cx="989700" cy="340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8" name="Google Shape;128;g14e0f2e409c_1_336"/>
          <p:cNvSpPr/>
          <p:nvPr/>
        </p:nvSpPr>
        <p:spPr>
          <a:xfrm rot="5400000">
            <a:off x="7067967" y="972210"/>
            <a:ext cx="990000" cy="340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9" name="Google Shape;129;g14e0f2e409c_1_336"/>
          <p:cNvSpPr/>
          <p:nvPr/>
        </p:nvSpPr>
        <p:spPr>
          <a:xfrm rot="-5400000">
            <a:off x="3660125" y="1962165"/>
            <a:ext cx="989700" cy="340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" name="Google Shape;130;g14e0f2e409c_1_336"/>
          <p:cNvSpPr/>
          <p:nvPr/>
        </p:nvSpPr>
        <p:spPr>
          <a:xfrm rot="5400000">
            <a:off x="7067967" y="2952016"/>
            <a:ext cx="990000" cy="340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" name="Google Shape;131;g14e0f2e409c_1_336"/>
          <p:cNvSpPr/>
          <p:nvPr/>
        </p:nvSpPr>
        <p:spPr>
          <a:xfrm>
            <a:off x="5490550" y="1317297"/>
            <a:ext cx="736800" cy="72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1</a:t>
            </a:r>
            <a:endParaRPr b="0" i="0" sz="2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2" name="Google Shape;132;g14e0f2e409c_1_336"/>
          <p:cNvSpPr/>
          <p:nvPr/>
        </p:nvSpPr>
        <p:spPr>
          <a:xfrm>
            <a:off x="5490550" y="2316194"/>
            <a:ext cx="736800" cy="72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</a:t>
            </a:r>
            <a:endParaRPr b="0" i="0" sz="2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3" name="Google Shape;133;g14e0f2e409c_1_336"/>
          <p:cNvSpPr/>
          <p:nvPr/>
        </p:nvSpPr>
        <p:spPr>
          <a:xfrm>
            <a:off x="5490550" y="3306097"/>
            <a:ext cx="736800" cy="72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</a:t>
            </a:r>
            <a:endParaRPr b="0" i="0" sz="2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4" name="Google Shape;134;g14e0f2e409c_1_336"/>
          <p:cNvSpPr/>
          <p:nvPr/>
        </p:nvSpPr>
        <p:spPr>
          <a:xfrm>
            <a:off x="5490550" y="4287006"/>
            <a:ext cx="736800" cy="7290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4</a:t>
            </a:r>
            <a:endParaRPr b="0" i="0" sz="2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35" name="Google Shape;135;g14e0f2e409c_1_336"/>
          <p:cNvSpPr txBox="1"/>
          <p:nvPr/>
        </p:nvSpPr>
        <p:spPr>
          <a:xfrm>
            <a:off x="6595811" y="2469850"/>
            <a:ext cx="24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탐색적 분석(EDA)</a:t>
            </a:r>
            <a:endParaRPr b="1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" name="Google Shape;136;g14e0f2e409c_1_336"/>
          <p:cNvSpPr txBox="1"/>
          <p:nvPr/>
        </p:nvSpPr>
        <p:spPr>
          <a:xfrm>
            <a:off x="6595811" y="4455927"/>
            <a:ext cx="24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군집화</a:t>
            </a:r>
            <a:endParaRPr b="1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" name="Google Shape;137;g14e0f2e409c_1_336"/>
          <p:cNvSpPr txBox="1"/>
          <p:nvPr/>
        </p:nvSpPr>
        <p:spPr>
          <a:xfrm>
            <a:off x="2678774" y="1487268"/>
            <a:ext cx="24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20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" name="Google Shape;138;g14e0f2e409c_1_336"/>
          <p:cNvSpPr txBox="1"/>
          <p:nvPr/>
        </p:nvSpPr>
        <p:spPr>
          <a:xfrm>
            <a:off x="2678774" y="3471571"/>
            <a:ext cx="2452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모델링</a:t>
            </a:r>
            <a:endParaRPr b="1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" name="Google Shape;139;g14e0f2e409c_1_336"/>
          <p:cNvSpPr/>
          <p:nvPr/>
        </p:nvSpPr>
        <p:spPr>
          <a:xfrm rot="-5400000">
            <a:off x="3660125" y="3932944"/>
            <a:ext cx="989700" cy="3408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0" name="Google Shape;140;g14e0f2e409c_1_336"/>
          <p:cNvSpPr/>
          <p:nvPr/>
        </p:nvSpPr>
        <p:spPr>
          <a:xfrm>
            <a:off x="5490550" y="5267882"/>
            <a:ext cx="736800" cy="7290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</a:t>
            </a:r>
            <a:endParaRPr b="0" i="0" sz="200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41" name="Google Shape;141;g14e0f2e409c_1_336"/>
          <p:cNvSpPr txBox="1"/>
          <p:nvPr/>
        </p:nvSpPr>
        <p:spPr>
          <a:xfrm>
            <a:off x="2026526" y="5386675"/>
            <a:ext cx="340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2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마케팅 제언_ 추천시스템</a:t>
            </a:r>
            <a:endParaRPr b="1"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2" name="Google Shape;142;g14e0f2e409c_1_336"/>
          <p:cNvSpPr txBox="1"/>
          <p:nvPr/>
        </p:nvSpPr>
        <p:spPr>
          <a:xfrm>
            <a:off x="604773" y="5260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14e0f2e409c_5_321"/>
          <p:cNvSpPr/>
          <p:nvPr/>
        </p:nvSpPr>
        <p:spPr>
          <a:xfrm>
            <a:off x="2012225" y="1873198"/>
            <a:ext cx="8167552" cy="4980432"/>
          </a:xfrm>
          <a:custGeom>
            <a:rect b="b" l="l" r="r" t="t"/>
            <a:pathLst>
              <a:path extrusionOk="0" h="5791200" w="4653876">
                <a:moveTo>
                  <a:pt x="2326938" y="0"/>
                </a:moveTo>
                <a:cubicBezTo>
                  <a:pt x="3612070" y="0"/>
                  <a:pt x="4653876" y="1041806"/>
                  <a:pt x="4653876" y="2326938"/>
                </a:cubicBezTo>
                <a:lnTo>
                  <a:pt x="4653876" y="5791200"/>
                </a:lnTo>
                <a:lnTo>
                  <a:pt x="0" y="5791200"/>
                </a:lnTo>
                <a:lnTo>
                  <a:pt x="0" y="2326938"/>
                </a:lnTo>
                <a:cubicBezTo>
                  <a:pt x="0" y="1041806"/>
                  <a:pt x="1041806" y="0"/>
                  <a:pt x="2326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aphicFrame>
        <p:nvGraphicFramePr>
          <p:cNvPr id="491" name="Google Shape;491;g14e0f2e409c_5_321"/>
          <p:cNvGraphicFramePr/>
          <p:nvPr/>
        </p:nvGraphicFramePr>
        <p:xfrm>
          <a:off x="2659563" y="35641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{75726ED1-6521-4600-8FD8-800BDEAAE30B}</a:tableStyleId>
              </a:tblPr>
              <a:tblGrid>
                <a:gridCol w="852500"/>
                <a:gridCol w="852500"/>
                <a:gridCol w="852500"/>
                <a:gridCol w="852500"/>
                <a:gridCol w="852500"/>
                <a:gridCol w="852500"/>
                <a:gridCol w="852500"/>
                <a:gridCol w="835000"/>
              </a:tblGrid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0" lang="en-US" sz="155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고객번호</a:t>
                      </a:r>
                      <a:endParaRPr b="0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제휴사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대분류명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중분류명</a:t>
                      </a:r>
                      <a:endParaRPr b="0" i="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소분류명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구매금액_MIN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구매금액_MAX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구매금액_</a:t>
                      </a:r>
                      <a:b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MEAN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3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4294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양말류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여성</a:t>
                      </a:r>
                      <a:b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타이즈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2950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7450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5338.9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4295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여행용품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여행용</a:t>
                      </a:r>
                      <a:b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소품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3430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230000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44773.9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4296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우산/양산류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우비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17400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58000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39371.4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4297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우산/양산류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장우산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4000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29000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10140.6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492" name="Google Shape;492;g14e0f2e409c_5_321"/>
          <p:cNvGrpSpPr/>
          <p:nvPr/>
        </p:nvGrpSpPr>
        <p:grpSpPr>
          <a:xfrm>
            <a:off x="2692992" y="1873200"/>
            <a:ext cx="6806016" cy="812700"/>
            <a:chOff x="1124145" y="1287063"/>
            <a:chExt cx="3840000" cy="812700"/>
          </a:xfrm>
        </p:grpSpPr>
        <p:sp>
          <p:nvSpPr>
            <p:cNvPr id="493" name="Google Shape;493;g14e0f2e409c_5_321"/>
            <p:cNvSpPr/>
            <p:nvPr/>
          </p:nvSpPr>
          <p:spPr>
            <a:xfrm>
              <a:off x="1124145" y="1287063"/>
              <a:ext cx="3840000" cy="81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494" name="Google Shape;494;g14e0f2e409c_5_321"/>
            <p:cNvSpPr txBox="1"/>
            <p:nvPr/>
          </p:nvSpPr>
          <p:spPr>
            <a:xfrm>
              <a:off x="1165847" y="1441863"/>
              <a:ext cx="3756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소분류별로 각 min, max, mean 매출액 표시 (</a:t>
              </a:r>
              <a:r>
                <a:rPr b="1"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구매 고객 데이터</a:t>
              </a: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)</a:t>
              </a:r>
              <a:endParaRPr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495" name="Google Shape;495;g14e0f2e409c_5_321"/>
          <p:cNvSpPr txBox="1"/>
          <p:nvPr/>
        </p:nvSpPr>
        <p:spPr>
          <a:xfrm>
            <a:off x="2693000" y="1432050"/>
            <a:ext cx="728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1</a:t>
            </a:r>
            <a:endParaRPr sz="38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6" name="Google Shape;496;g14e0f2e409c_5_321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7" name="Google Shape;497;g14e0f2e409c_5_321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498" name="Google Shape;498;g14e0f2e409c_5_321"/>
          <p:cNvSpPr/>
          <p:nvPr/>
        </p:nvSpPr>
        <p:spPr>
          <a:xfrm>
            <a:off x="6921975" y="3564175"/>
            <a:ext cx="2540100" cy="272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4e0f2e409c_5_321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4e0f2e409c_5_333"/>
          <p:cNvSpPr/>
          <p:nvPr/>
        </p:nvSpPr>
        <p:spPr>
          <a:xfrm>
            <a:off x="2012225" y="1873198"/>
            <a:ext cx="8167552" cy="4980432"/>
          </a:xfrm>
          <a:custGeom>
            <a:rect b="b" l="l" r="r" t="t"/>
            <a:pathLst>
              <a:path extrusionOk="0" h="5791200" w="4653876">
                <a:moveTo>
                  <a:pt x="2326938" y="0"/>
                </a:moveTo>
                <a:cubicBezTo>
                  <a:pt x="3612070" y="0"/>
                  <a:pt x="4653876" y="1041806"/>
                  <a:pt x="4653876" y="2326938"/>
                </a:cubicBezTo>
                <a:lnTo>
                  <a:pt x="4653876" y="5791200"/>
                </a:lnTo>
                <a:lnTo>
                  <a:pt x="0" y="5791200"/>
                </a:lnTo>
                <a:lnTo>
                  <a:pt x="0" y="2326938"/>
                </a:lnTo>
                <a:cubicBezTo>
                  <a:pt x="0" y="1041806"/>
                  <a:pt x="1041806" y="0"/>
                  <a:pt x="232693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aphicFrame>
        <p:nvGraphicFramePr>
          <p:cNvPr id="505" name="Google Shape;505;g14e0f2e409c_5_333"/>
          <p:cNvGraphicFramePr/>
          <p:nvPr/>
        </p:nvGraphicFramePr>
        <p:xfrm>
          <a:off x="2682950" y="3564171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{75726ED1-6521-4600-8FD8-800BDEAAE30B}</a:tableStyleId>
              </a:tblPr>
              <a:tblGrid>
                <a:gridCol w="852500"/>
                <a:gridCol w="852500"/>
                <a:gridCol w="852500"/>
                <a:gridCol w="852500"/>
                <a:gridCol w="829025"/>
                <a:gridCol w="838250"/>
                <a:gridCol w="890225"/>
                <a:gridCol w="811625"/>
              </a:tblGrid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t/>
                      </a:r>
                      <a:endParaRPr b="0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제휴사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대분류명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중분류명</a:t>
                      </a:r>
                      <a:endParaRPr b="0" i="0" u="none" cap="none" strike="noStrike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소분류명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금액타입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단가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 금액</a:t>
                      </a:r>
                      <a:endParaRPr b="0" i="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53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양말류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여성</a:t>
                      </a:r>
                      <a:b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타이즈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저가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5539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138394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359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50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여행용품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여행용</a:t>
                      </a:r>
                      <a:b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소품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저가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44774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138394</a:t>
                      </a:r>
                      <a:endParaRPr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100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우산/양산류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우비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중가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11330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138394</a:t>
                      </a:r>
                      <a:endParaRPr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200</a:t>
                      </a:r>
                      <a:endParaRPr i="0" sz="155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D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잡화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우산/양산류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장우산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저가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10742</a:t>
                      </a:r>
                      <a:endParaRPr i="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138394</a:t>
                      </a:r>
                      <a:endParaRPr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506" name="Google Shape;506;g14e0f2e409c_5_333"/>
          <p:cNvGrpSpPr/>
          <p:nvPr/>
        </p:nvGrpSpPr>
        <p:grpSpPr>
          <a:xfrm>
            <a:off x="2692992" y="1873200"/>
            <a:ext cx="6806016" cy="812700"/>
            <a:chOff x="1124145" y="1287063"/>
            <a:chExt cx="3840000" cy="812700"/>
          </a:xfrm>
        </p:grpSpPr>
        <p:sp>
          <p:nvSpPr>
            <p:cNvPr id="507" name="Google Shape;507;g14e0f2e409c_5_333"/>
            <p:cNvSpPr/>
            <p:nvPr/>
          </p:nvSpPr>
          <p:spPr>
            <a:xfrm>
              <a:off x="1124145" y="1287063"/>
              <a:ext cx="3840000" cy="81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08" name="Google Shape;508;g14e0f2e409c_5_333"/>
            <p:cNvSpPr txBox="1"/>
            <p:nvPr/>
          </p:nvSpPr>
          <p:spPr>
            <a:xfrm>
              <a:off x="1165847" y="1441863"/>
              <a:ext cx="3756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소분류별로 금액타입 표시 (저가, 중가, 고가_</a:t>
              </a:r>
              <a:r>
                <a:rPr b="1"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분류로직 데이터</a:t>
              </a: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)</a:t>
              </a:r>
              <a:endParaRPr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09" name="Google Shape;509;g14e0f2e409c_5_333"/>
          <p:cNvSpPr txBox="1"/>
          <p:nvPr/>
        </p:nvSpPr>
        <p:spPr>
          <a:xfrm>
            <a:off x="2693000" y="1432050"/>
            <a:ext cx="728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2</a:t>
            </a:r>
            <a:endParaRPr sz="38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0" name="Google Shape;510;g14e0f2e409c_5_333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1" name="Google Shape;511;g14e0f2e409c_5_333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12" name="Google Shape;512;g14e0f2e409c_5_333"/>
          <p:cNvSpPr/>
          <p:nvPr/>
        </p:nvSpPr>
        <p:spPr>
          <a:xfrm>
            <a:off x="6921975" y="3564175"/>
            <a:ext cx="2540100" cy="2723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g14e0f2e409c_5_333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14e0f2e409c_5_345"/>
          <p:cNvSpPr/>
          <p:nvPr/>
        </p:nvSpPr>
        <p:spPr>
          <a:xfrm>
            <a:off x="885372" y="1098549"/>
            <a:ext cx="10522800" cy="4932000"/>
          </a:xfrm>
          <a:prstGeom prst="roundRect">
            <a:avLst>
              <a:gd fmla="val 1843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19" name="Google Shape;519;g14e0f2e409c_5_345"/>
          <p:cNvSpPr txBox="1"/>
          <p:nvPr/>
        </p:nvSpPr>
        <p:spPr>
          <a:xfrm>
            <a:off x="2693000" y="304082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INPUT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0" name="Google Shape;520;g14e0f2e409c_5_345"/>
          <p:cNvSpPr txBox="1"/>
          <p:nvPr/>
        </p:nvSpPr>
        <p:spPr>
          <a:xfrm>
            <a:off x="2693000" y="410762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OUTPUT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1" name="Google Shape;521;g14e0f2e409c_5_345"/>
          <p:cNvPicPr preferRelativeResize="0"/>
          <p:nvPr/>
        </p:nvPicPr>
        <p:blipFill rotWithShape="1">
          <a:blip r:embed="rId3">
            <a:alphaModFix/>
          </a:blip>
          <a:srcRect b="0" l="0" r="655" t="0"/>
          <a:stretch/>
        </p:blipFill>
        <p:spPr>
          <a:xfrm>
            <a:off x="2790850" y="3336925"/>
            <a:ext cx="6864339" cy="77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chemeClr val="lt2">
                <a:alpha val="77000"/>
              </a:schemeClr>
            </a:outerShdw>
          </a:effectLst>
        </p:spPr>
      </p:pic>
      <p:pic>
        <p:nvPicPr>
          <p:cNvPr id="522" name="Google Shape;522;g14e0f2e409c_5_345"/>
          <p:cNvPicPr preferRelativeResize="0"/>
          <p:nvPr/>
        </p:nvPicPr>
        <p:blipFill rotWithShape="1">
          <a:blip r:embed="rId4">
            <a:alphaModFix/>
          </a:blip>
          <a:srcRect b="0" l="0" r="1506" t="0"/>
          <a:stretch/>
        </p:blipFill>
        <p:spPr>
          <a:xfrm>
            <a:off x="2774675" y="4432300"/>
            <a:ext cx="6896705" cy="98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chemeClr val="lt2">
                <a:alpha val="78000"/>
              </a:schemeClr>
            </a:outerShdw>
          </a:effectLst>
        </p:spPr>
      </p:pic>
      <p:grpSp>
        <p:nvGrpSpPr>
          <p:cNvPr id="523" name="Google Shape;523;g14e0f2e409c_5_345"/>
          <p:cNvGrpSpPr/>
          <p:nvPr/>
        </p:nvGrpSpPr>
        <p:grpSpPr>
          <a:xfrm>
            <a:off x="2692997" y="1873179"/>
            <a:ext cx="6806016" cy="988487"/>
            <a:chOff x="1124145" y="1287063"/>
            <a:chExt cx="3840000" cy="812700"/>
          </a:xfrm>
        </p:grpSpPr>
        <p:sp>
          <p:nvSpPr>
            <p:cNvPr id="524" name="Google Shape;524;g14e0f2e409c_5_345"/>
            <p:cNvSpPr/>
            <p:nvPr/>
          </p:nvSpPr>
          <p:spPr>
            <a:xfrm>
              <a:off x="1124145" y="1287063"/>
              <a:ext cx="3840000" cy="81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25" name="Google Shape;525;g14e0f2e409c_5_345"/>
            <p:cNvSpPr txBox="1"/>
            <p:nvPr/>
          </p:nvSpPr>
          <p:spPr>
            <a:xfrm>
              <a:off x="1165847" y="1441863"/>
              <a:ext cx="3756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대분류, 금액 타입 기준으로 분류</a:t>
              </a:r>
              <a:b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→ 총 13개의 대분류, 3개의 금액타입</a:t>
              </a:r>
              <a:b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b="1"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(총 39개의 종류로 나눠짐)</a:t>
              </a:r>
              <a:endParaRPr b="1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26" name="Google Shape;526;g14e0f2e409c_5_345"/>
          <p:cNvSpPr txBox="1"/>
          <p:nvPr/>
        </p:nvSpPr>
        <p:spPr>
          <a:xfrm>
            <a:off x="2693000" y="1432050"/>
            <a:ext cx="728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38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7" name="Google Shape;527;g14e0f2e409c_5_345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28" name="Google Shape;528;g14e0f2e409c_5_345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29" name="Google Shape;529;g14e0f2e409c_5_3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225" y="3338225"/>
            <a:ext cx="6867145" cy="7680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chemeClr val="lt2">
                <a:alpha val="77000"/>
              </a:schemeClr>
            </a:outerShdw>
          </a:effectLst>
        </p:spPr>
      </p:pic>
      <p:pic>
        <p:nvPicPr>
          <p:cNvPr id="530" name="Google Shape;530;g14e0f2e409c_5_3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90513" y="4432763"/>
            <a:ext cx="6894577" cy="987552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g14e0f2e409c_5_34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4e0f2e409c_5_361"/>
          <p:cNvSpPr/>
          <p:nvPr/>
        </p:nvSpPr>
        <p:spPr>
          <a:xfrm>
            <a:off x="885372" y="1098549"/>
            <a:ext cx="10522800" cy="4932000"/>
          </a:xfrm>
          <a:prstGeom prst="roundRect">
            <a:avLst>
              <a:gd fmla="val 18433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37" name="Google Shape;537;g14e0f2e409c_5_361"/>
          <p:cNvSpPr txBox="1"/>
          <p:nvPr/>
        </p:nvSpPr>
        <p:spPr>
          <a:xfrm>
            <a:off x="2693000" y="304082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INPUT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38" name="Google Shape;538;g14e0f2e409c_5_361"/>
          <p:cNvSpPr txBox="1"/>
          <p:nvPr/>
        </p:nvSpPr>
        <p:spPr>
          <a:xfrm>
            <a:off x="2693000" y="4107625"/>
            <a:ext cx="156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OUTPUT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39" name="Google Shape;539;g14e0f2e409c_5_361"/>
          <p:cNvPicPr preferRelativeResize="0"/>
          <p:nvPr/>
        </p:nvPicPr>
        <p:blipFill rotWithShape="1">
          <a:blip r:embed="rId3">
            <a:alphaModFix/>
          </a:blip>
          <a:srcRect b="0" l="0" r="655" t="0"/>
          <a:stretch/>
        </p:blipFill>
        <p:spPr>
          <a:xfrm>
            <a:off x="2790850" y="3336925"/>
            <a:ext cx="6864339" cy="7707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chemeClr val="lt2">
                <a:alpha val="77000"/>
              </a:schemeClr>
            </a:outerShdw>
          </a:effectLst>
        </p:spPr>
      </p:pic>
      <p:pic>
        <p:nvPicPr>
          <p:cNvPr id="540" name="Google Shape;540;g14e0f2e409c_5_361"/>
          <p:cNvPicPr preferRelativeResize="0"/>
          <p:nvPr/>
        </p:nvPicPr>
        <p:blipFill rotWithShape="1">
          <a:blip r:embed="rId4">
            <a:alphaModFix/>
          </a:blip>
          <a:srcRect b="0" l="0" r="1506" t="0"/>
          <a:stretch/>
        </p:blipFill>
        <p:spPr>
          <a:xfrm>
            <a:off x="2774675" y="4432300"/>
            <a:ext cx="6896705" cy="988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chemeClr val="lt2">
                <a:alpha val="78000"/>
              </a:schemeClr>
            </a:outerShdw>
          </a:effectLst>
        </p:spPr>
      </p:pic>
      <p:grpSp>
        <p:nvGrpSpPr>
          <p:cNvPr id="541" name="Google Shape;541;g14e0f2e409c_5_361"/>
          <p:cNvGrpSpPr/>
          <p:nvPr/>
        </p:nvGrpSpPr>
        <p:grpSpPr>
          <a:xfrm>
            <a:off x="2692997" y="1873179"/>
            <a:ext cx="6806016" cy="988487"/>
            <a:chOff x="1124145" y="1287063"/>
            <a:chExt cx="3840000" cy="812700"/>
          </a:xfrm>
        </p:grpSpPr>
        <p:sp>
          <p:nvSpPr>
            <p:cNvPr id="542" name="Google Shape;542;g14e0f2e409c_5_361"/>
            <p:cNvSpPr/>
            <p:nvPr/>
          </p:nvSpPr>
          <p:spPr>
            <a:xfrm>
              <a:off x="1124145" y="1287063"/>
              <a:ext cx="3840000" cy="812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543" name="Google Shape;543;g14e0f2e409c_5_361"/>
            <p:cNvSpPr txBox="1"/>
            <p:nvPr/>
          </p:nvSpPr>
          <p:spPr>
            <a:xfrm>
              <a:off x="1165847" y="1441863"/>
              <a:ext cx="3756600" cy="50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대분류, 금액 타입 기준으로 분류</a:t>
              </a:r>
              <a:b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→ 총 13개의 대분류, 3개의 금액타입</a:t>
              </a:r>
              <a:br>
                <a:rPr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b="1" lang="en-US" sz="19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(총 39개의 종류로 나눠짐)</a:t>
              </a:r>
              <a:endParaRPr b="1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544" name="Google Shape;544;g14e0f2e409c_5_361"/>
          <p:cNvSpPr txBox="1"/>
          <p:nvPr/>
        </p:nvSpPr>
        <p:spPr>
          <a:xfrm>
            <a:off x="2693000" y="1432050"/>
            <a:ext cx="728100" cy="9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3</a:t>
            </a:r>
            <a:endParaRPr sz="38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5" name="Google Shape;545;g14e0f2e409c_5_361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46" name="Google Shape;546;g14e0f2e409c_5_361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547" name="Google Shape;547;g14e0f2e409c_5_3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4225" y="3338225"/>
            <a:ext cx="6867145" cy="7680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chemeClr val="lt2">
                <a:alpha val="77000"/>
              </a:schemeClr>
            </a:outerShdw>
          </a:effectLst>
        </p:spPr>
      </p:pic>
      <p:pic>
        <p:nvPicPr>
          <p:cNvPr id="548" name="Google Shape;548;g14e0f2e409c_5_3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04225" y="3338225"/>
            <a:ext cx="6867143" cy="76809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760000" dist="19050">
              <a:schemeClr val="lt2">
                <a:alpha val="75000"/>
              </a:schemeClr>
            </a:outerShdw>
          </a:effectLst>
        </p:spPr>
      </p:pic>
      <p:pic>
        <p:nvPicPr>
          <p:cNvPr id="549" name="Google Shape;549;g14e0f2e409c_5_361"/>
          <p:cNvPicPr preferRelativeResize="0"/>
          <p:nvPr/>
        </p:nvPicPr>
        <p:blipFill rotWithShape="1">
          <a:blip r:embed="rId7">
            <a:alphaModFix/>
          </a:blip>
          <a:srcRect b="0" l="0" r="1283" t="0"/>
          <a:stretch/>
        </p:blipFill>
        <p:spPr>
          <a:xfrm>
            <a:off x="2775737" y="4432775"/>
            <a:ext cx="6894576" cy="98755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2820000" dist="19050">
              <a:schemeClr val="lt2">
                <a:alpha val="75000"/>
              </a:schemeClr>
            </a:outerShdw>
          </a:effectLst>
        </p:spPr>
      </p:pic>
      <p:sp>
        <p:nvSpPr>
          <p:cNvPr id="550" name="Google Shape;550;g14e0f2e409c_5_361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14e0f2e409c_5_378"/>
          <p:cNvSpPr/>
          <p:nvPr/>
        </p:nvSpPr>
        <p:spPr>
          <a:xfrm>
            <a:off x="267250" y="1933900"/>
            <a:ext cx="1751700" cy="306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6" name="Google Shape;556;g14e0f2e409c_5_378"/>
          <p:cNvSpPr/>
          <p:nvPr/>
        </p:nvSpPr>
        <p:spPr>
          <a:xfrm>
            <a:off x="267250" y="1933900"/>
            <a:ext cx="1751700" cy="50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1.소분류 개수</a:t>
            </a:r>
            <a:endParaRPr b="1" i="0" sz="1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7" name="Google Shape;557;g14e0f2e409c_5_378"/>
          <p:cNvSpPr/>
          <p:nvPr/>
        </p:nvSpPr>
        <p:spPr>
          <a:xfrm>
            <a:off x="2164136" y="1933900"/>
            <a:ext cx="1751700" cy="306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58" name="Google Shape;558;g14e0f2e409c_5_378"/>
          <p:cNvSpPr/>
          <p:nvPr/>
        </p:nvSpPr>
        <p:spPr>
          <a:xfrm>
            <a:off x="2164136" y="1933900"/>
            <a:ext cx="1751700" cy="501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2.제휴사별 매출</a:t>
            </a:r>
            <a:endParaRPr b="1" i="0" sz="1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59" name="Google Shape;559;g14e0f2e409c_5_378"/>
          <p:cNvSpPr/>
          <p:nvPr/>
        </p:nvSpPr>
        <p:spPr>
          <a:xfrm>
            <a:off x="4061022" y="1933900"/>
            <a:ext cx="1751700" cy="3069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60" name="Google Shape;560;g14e0f2e409c_5_378"/>
          <p:cNvSpPr/>
          <p:nvPr/>
        </p:nvSpPr>
        <p:spPr>
          <a:xfrm>
            <a:off x="4061022" y="1933900"/>
            <a:ext cx="1751700" cy="501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US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3.대분류별 매출</a:t>
            </a:r>
            <a:endParaRPr b="1" i="0" sz="14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1" name="Google Shape;561;g14e0f2e409c_5_378"/>
          <p:cNvSpPr txBox="1"/>
          <p:nvPr/>
        </p:nvSpPr>
        <p:spPr>
          <a:xfrm>
            <a:off x="291175" y="2473550"/>
            <a:ext cx="16341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제휴사별 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- 대분류 카테고리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- 금액타입별 소분류 개수 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9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2" name="Google Shape;562;g14e0f2e409c_5_378"/>
          <p:cNvSpPr txBox="1"/>
          <p:nvPr/>
        </p:nvSpPr>
        <p:spPr>
          <a:xfrm>
            <a:off x="2191372" y="2473550"/>
            <a:ext cx="17517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제휴사별 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- 대분류 카테고리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- 금액타입별 매출 평균값 </a:t>
            </a:r>
            <a:endParaRPr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sz="9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63" name="Google Shape;563;g14e0f2e409c_5_378"/>
          <p:cNvSpPr txBox="1"/>
          <p:nvPr/>
        </p:nvSpPr>
        <p:spPr>
          <a:xfrm>
            <a:off x="4022689" y="2500250"/>
            <a:ext cx="1751700" cy="193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대분류 카테고리 금액타입별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매출액 mean, max, min값 </a:t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2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564" name="Google Shape;564;g14e0f2e409c_5_378"/>
          <p:cNvGrpSpPr/>
          <p:nvPr/>
        </p:nvGrpSpPr>
        <p:grpSpPr>
          <a:xfrm>
            <a:off x="6389398" y="1470347"/>
            <a:ext cx="4818396" cy="3655203"/>
            <a:chOff x="602675" y="1454726"/>
            <a:chExt cx="4362908" cy="3285576"/>
          </a:xfrm>
        </p:grpSpPr>
        <p:pic>
          <p:nvPicPr>
            <p:cNvPr id="565" name="Google Shape;565;g14e0f2e409c_5_378"/>
            <p:cNvPicPr preferRelativeResize="0"/>
            <p:nvPr/>
          </p:nvPicPr>
          <p:blipFill rotWithShape="1">
            <a:blip r:embed="rId3">
              <a:alphaModFix/>
            </a:blip>
            <a:srcRect b="0" l="0" r="0" t="8223"/>
            <a:stretch/>
          </p:blipFill>
          <p:spPr>
            <a:xfrm>
              <a:off x="602675" y="1454726"/>
              <a:ext cx="3978599" cy="328557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66" name="Google Shape;566;g14e0f2e409c_5_378"/>
            <p:cNvSpPr/>
            <p:nvPr/>
          </p:nvSpPr>
          <p:spPr>
            <a:xfrm>
              <a:off x="893846" y="2958550"/>
              <a:ext cx="3636900" cy="435300"/>
            </a:xfrm>
            <a:prstGeom prst="rect">
              <a:avLst/>
            </a:prstGeom>
            <a:noFill/>
            <a:ln cap="flat" cmpd="sng" w="28575">
              <a:solidFill>
                <a:srgbClr val="0000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g14e0f2e409c_5_378"/>
            <p:cNvSpPr/>
            <p:nvPr/>
          </p:nvSpPr>
          <p:spPr>
            <a:xfrm>
              <a:off x="893846" y="4048533"/>
              <a:ext cx="3636900" cy="4353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g14e0f2e409c_5_378"/>
            <p:cNvSpPr/>
            <p:nvPr/>
          </p:nvSpPr>
          <p:spPr>
            <a:xfrm>
              <a:off x="893846" y="3615192"/>
              <a:ext cx="3636900" cy="212100"/>
            </a:xfrm>
            <a:prstGeom prst="rect">
              <a:avLst/>
            </a:prstGeom>
            <a:noFill/>
            <a:ln cap="flat" cmpd="sng" w="28575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69" name="Google Shape;569;g14e0f2e409c_5_378"/>
            <p:cNvCxnSpPr>
              <a:stCxn id="568" idx="3"/>
              <a:endCxn id="567" idx="3"/>
            </p:cNvCxnSpPr>
            <p:nvPr/>
          </p:nvCxnSpPr>
          <p:spPr>
            <a:xfrm>
              <a:off x="4530746" y="3721242"/>
              <a:ext cx="600" cy="544800"/>
            </a:xfrm>
            <a:prstGeom prst="bentConnector3">
              <a:avLst>
                <a:gd fmla="val 35935802" name="adj1"/>
              </a:avLst>
            </a:prstGeom>
            <a:noFill/>
            <a:ln cap="flat" cmpd="sng" w="19050">
              <a:solidFill>
                <a:srgbClr val="FF00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0" name="Google Shape;570;g14e0f2e409c_5_378"/>
            <p:cNvSpPr/>
            <p:nvPr/>
          </p:nvSpPr>
          <p:spPr>
            <a:xfrm>
              <a:off x="893846" y="3437137"/>
              <a:ext cx="3636900" cy="136800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g14e0f2e409c_5_378"/>
            <p:cNvSpPr/>
            <p:nvPr/>
          </p:nvSpPr>
          <p:spPr>
            <a:xfrm>
              <a:off x="837545" y="2345944"/>
              <a:ext cx="3693000" cy="136800"/>
            </a:xfrm>
            <a:prstGeom prst="rect">
              <a:avLst/>
            </a:prstGeom>
            <a:noFill/>
            <a:ln cap="flat" cmpd="sng" w="28575">
              <a:solidFill>
                <a:srgbClr val="6AA84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2" name="Google Shape;572;g14e0f2e409c_5_378"/>
            <p:cNvCxnSpPr>
              <a:stCxn id="571" idx="3"/>
              <a:endCxn id="570" idx="3"/>
            </p:cNvCxnSpPr>
            <p:nvPr/>
          </p:nvCxnSpPr>
          <p:spPr>
            <a:xfrm>
              <a:off x="4530545" y="2414344"/>
              <a:ext cx="600" cy="1091100"/>
            </a:xfrm>
            <a:prstGeom prst="bentConnector3">
              <a:avLst>
                <a:gd fmla="val 35969169" name="adj1"/>
              </a:avLst>
            </a:prstGeom>
            <a:noFill/>
            <a:ln cap="flat" cmpd="sng" w="19050">
              <a:solidFill>
                <a:srgbClr val="6AA84F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3" name="Google Shape;573;g14e0f2e409c_5_378"/>
            <p:cNvSpPr/>
            <p:nvPr/>
          </p:nvSpPr>
          <p:spPr>
            <a:xfrm>
              <a:off x="865739" y="2116603"/>
              <a:ext cx="3693000" cy="1368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g14e0f2e409c_5_378"/>
            <p:cNvSpPr/>
            <p:nvPr/>
          </p:nvSpPr>
          <p:spPr>
            <a:xfrm>
              <a:off x="803869" y="2562609"/>
              <a:ext cx="3754800" cy="136800"/>
            </a:xfrm>
            <a:prstGeom prst="rect">
              <a:avLst/>
            </a:prstGeom>
            <a:noFill/>
            <a:ln cap="flat" cmpd="sng" w="28575">
              <a:solidFill>
                <a:srgbClr val="FF99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5" name="Google Shape;575;g14e0f2e409c_5_378"/>
            <p:cNvCxnSpPr>
              <a:stCxn id="573" idx="3"/>
              <a:endCxn id="574" idx="3"/>
            </p:cNvCxnSpPr>
            <p:nvPr/>
          </p:nvCxnSpPr>
          <p:spPr>
            <a:xfrm>
              <a:off x="4558739" y="2185003"/>
              <a:ext cx="600" cy="446100"/>
            </a:xfrm>
            <a:prstGeom prst="bentConnector3">
              <a:avLst>
                <a:gd fmla="val 35935802" name="adj1"/>
              </a:avLst>
            </a:prstGeom>
            <a:noFill/>
            <a:ln cap="flat" cmpd="sng" w="19050">
              <a:solidFill>
                <a:srgbClr val="FF9900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576" name="Google Shape;576;g14e0f2e409c_5_378"/>
            <p:cNvSpPr/>
            <p:nvPr/>
          </p:nvSpPr>
          <p:spPr>
            <a:xfrm>
              <a:off x="661391" y="1887283"/>
              <a:ext cx="3897300" cy="171000"/>
            </a:xfrm>
            <a:prstGeom prst="rect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g14e0f2e409c_5_378"/>
            <p:cNvSpPr/>
            <p:nvPr/>
          </p:nvSpPr>
          <p:spPr>
            <a:xfrm>
              <a:off x="903883" y="4528331"/>
              <a:ext cx="3636900" cy="171000"/>
            </a:xfrm>
            <a:prstGeom prst="rect">
              <a:avLst/>
            </a:prstGeom>
            <a:noFill/>
            <a:ln cap="flat" cmpd="sng" w="28575">
              <a:solidFill>
                <a:srgbClr val="6D9EE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8" name="Google Shape;578;g14e0f2e409c_5_378"/>
            <p:cNvCxnSpPr>
              <a:stCxn id="576" idx="3"/>
            </p:cNvCxnSpPr>
            <p:nvPr/>
          </p:nvCxnSpPr>
          <p:spPr>
            <a:xfrm>
              <a:off x="4558691" y="1972783"/>
              <a:ext cx="406800" cy="2652300"/>
            </a:xfrm>
            <a:prstGeom prst="bentConnector2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79" name="Google Shape;579;g14e0f2e409c_5_378"/>
            <p:cNvCxnSpPr>
              <a:stCxn id="577" idx="3"/>
            </p:cNvCxnSpPr>
            <p:nvPr/>
          </p:nvCxnSpPr>
          <p:spPr>
            <a:xfrm flipH="1" rot="10800000">
              <a:off x="4540783" y="1972931"/>
              <a:ext cx="424800" cy="2640900"/>
            </a:xfrm>
            <a:prstGeom prst="bentConnector2">
              <a:avLst/>
            </a:prstGeom>
            <a:noFill/>
            <a:ln cap="flat" cmpd="sng" w="19050">
              <a:solidFill>
                <a:srgbClr val="6FA8DC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80" name="Google Shape;580;g14e0f2e409c_5_378"/>
          <p:cNvSpPr txBox="1"/>
          <p:nvPr/>
        </p:nvSpPr>
        <p:spPr>
          <a:xfrm>
            <a:off x="6313188" y="933772"/>
            <a:ext cx="1137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예시)</a:t>
            </a:r>
            <a:endParaRPr b="1" sz="19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1" name="Google Shape;581;g14e0f2e409c_5_378"/>
          <p:cNvSpPr txBox="1"/>
          <p:nvPr>
            <p:ph type="title"/>
          </p:nvPr>
        </p:nvSpPr>
        <p:spPr>
          <a:xfrm>
            <a:off x="6313201" y="5190575"/>
            <a:ext cx="4894500" cy="7989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-US" sz="19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소분류 개수, 매출 mean, max, min 값에서 공통적인 특징을 가진 대분류끼리 join</a:t>
            </a:r>
            <a:endParaRPr b="1" sz="19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2" name="Google Shape;582;g14e0f2e409c_5_378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3" name="Google Shape;583;g14e0f2e409c_5_378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84" name="Google Shape;584;g14e0f2e409c_5_37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g14e0f2e409c_5_410"/>
          <p:cNvSpPr/>
          <p:nvPr/>
        </p:nvSpPr>
        <p:spPr>
          <a:xfrm>
            <a:off x="0" y="1"/>
            <a:ext cx="9544050" cy="6858001"/>
          </a:xfrm>
          <a:custGeom>
            <a:rect b="b" l="l" r="r" t="t"/>
            <a:pathLst>
              <a:path extrusionOk="0" h="6858001" w="9544050">
                <a:moveTo>
                  <a:pt x="0" y="0"/>
                </a:moveTo>
                <a:lnTo>
                  <a:pt x="2119280" y="0"/>
                </a:lnTo>
                <a:lnTo>
                  <a:pt x="9544050" y="6858001"/>
                </a:lnTo>
                <a:lnTo>
                  <a:pt x="0" y="685800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0" name="Google Shape;590;g14e0f2e409c_5_410"/>
          <p:cNvSpPr/>
          <p:nvPr/>
        </p:nvSpPr>
        <p:spPr>
          <a:xfrm rot="-2700000">
            <a:off x="5172052" y="3459445"/>
            <a:ext cx="1809486" cy="1809486"/>
          </a:xfrm>
          <a:prstGeom prst="roundRect">
            <a:avLst>
              <a:gd fmla="val 16667" name="adj"/>
            </a:avLst>
          </a:prstGeom>
          <a:solidFill>
            <a:srgbClr val="5C86C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1" name="Google Shape;591;g14e0f2e409c_5_410"/>
          <p:cNvSpPr/>
          <p:nvPr/>
        </p:nvSpPr>
        <p:spPr>
          <a:xfrm rot="-2700000">
            <a:off x="7923400" y="3459445"/>
            <a:ext cx="1809486" cy="1809486"/>
          </a:xfrm>
          <a:prstGeom prst="roundRect">
            <a:avLst>
              <a:gd fmla="val 16667" name="adj"/>
            </a:avLst>
          </a:prstGeom>
          <a:solidFill>
            <a:srgbClr val="3A538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2" name="Google Shape;592;g14e0f2e409c_5_410"/>
          <p:cNvSpPr/>
          <p:nvPr/>
        </p:nvSpPr>
        <p:spPr>
          <a:xfrm rot="-2700000">
            <a:off x="6547726" y="2117021"/>
            <a:ext cx="1809486" cy="1809486"/>
          </a:xfrm>
          <a:prstGeom prst="roundRect">
            <a:avLst>
              <a:gd fmla="val 16667" name="adj"/>
            </a:avLst>
          </a:prstGeom>
          <a:solidFill>
            <a:srgbClr val="ACC7EB">
              <a:alpha val="808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3" name="Google Shape;593;g14e0f2e409c_5_410"/>
          <p:cNvSpPr/>
          <p:nvPr/>
        </p:nvSpPr>
        <p:spPr>
          <a:xfrm rot="-2700000">
            <a:off x="9299074" y="2117021"/>
            <a:ext cx="1809486" cy="1809486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4" name="Google Shape;594;g14e0f2e409c_5_410"/>
          <p:cNvSpPr txBox="1"/>
          <p:nvPr/>
        </p:nvSpPr>
        <p:spPr>
          <a:xfrm>
            <a:off x="6472160" y="2730863"/>
            <a:ext cx="19608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가구인테리어 </a:t>
            </a:r>
            <a:endParaRPr sz="2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&amp; 잡화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5" name="Google Shape;595;g14e0f2e409c_5_410"/>
          <p:cNvSpPr/>
          <p:nvPr/>
        </p:nvSpPr>
        <p:spPr>
          <a:xfrm rot="10800000">
            <a:off x="9442750" y="-459450"/>
            <a:ext cx="3101100" cy="2685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596" name="Google Shape;596;g14e0f2e409c_5_410"/>
          <p:cNvSpPr txBox="1"/>
          <p:nvPr/>
        </p:nvSpPr>
        <p:spPr>
          <a:xfrm>
            <a:off x="5096486" y="4149487"/>
            <a:ext cx="1960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생활 &amp; 식품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7" name="Google Shape;597;g14e0f2e409c_5_410"/>
          <p:cNvSpPr txBox="1"/>
          <p:nvPr/>
        </p:nvSpPr>
        <p:spPr>
          <a:xfrm>
            <a:off x="7771624" y="4071125"/>
            <a:ext cx="21426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교육문화 &amp; 아동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8" name="Google Shape;598;g14e0f2e409c_5_410"/>
          <p:cNvSpPr txBox="1"/>
          <p:nvPr/>
        </p:nvSpPr>
        <p:spPr>
          <a:xfrm>
            <a:off x="9223508" y="2426063"/>
            <a:ext cx="19608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가전 &amp; </a:t>
            </a:r>
            <a:endParaRPr sz="2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레저취미 &amp;</a:t>
            </a:r>
            <a:endParaRPr sz="2200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멀티샵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599" name="Google Shape;599;g14e0f2e409c_5_410"/>
          <p:cNvSpPr txBox="1"/>
          <p:nvPr/>
        </p:nvSpPr>
        <p:spPr>
          <a:xfrm>
            <a:off x="529775" y="1656438"/>
            <a:ext cx="3753000" cy="6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B5394"/>
                </a:solidFill>
                <a:latin typeface="Do Hyeon"/>
                <a:ea typeface="Do Hyeon"/>
                <a:cs typeface="Do Hyeon"/>
                <a:sym typeface="Do Hyeon"/>
              </a:rPr>
              <a:t>6개</a:t>
            </a:r>
            <a:r>
              <a:rPr b="1"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의 대대분류 카테고리 생성</a:t>
            </a:r>
            <a:endParaRPr b="1" sz="24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0" name="Google Shape;600;g14e0f2e409c_5_410"/>
          <p:cNvSpPr/>
          <p:nvPr/>
        </p:nvSpPr>
        <p:spPr>
          <a:xfrm rot="-2700000">
            <a:off x="3796526" y="2117008"/>
            <a:ext cx="1809486" cy="1809486"/>
          </a:xfrm>
          <a:prstGeom prst="roundRect">
            <a:avLst>
              <a:gd fmla="val 16667" name="adj"/>
            </a:avLst>
          </a:prstGeom>
          <a:solidFill>
            <a:srgbClr val="C9DAF8">
              <a:alpha val="808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01" name="Google Shape;601;g14e0f2e409c_5_410"/>
          <p:cNvSpPr txBox="1"/>
          <p:nvPr/>
        </p:nvSpPr>
        <p:spPr>
          <a:xfrm>
            <a:off x="3720810" y="2764763"/>
            <a:ext cx="1960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의류 &amp; 이미용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2" name="Google Shape;602;g14e0f2e409c_5_410"/>
          <p:cNvSpPr/>
          <p:nvPr/>
        </p:nvSpPr>
        <p:spPr>
          <a:xfrm rot="-2700000">
            <a:off x="2497052" y="3551120"/>
            <a:ext cx="1809486" cy="1809486"/>
          </a:xfrm>
          <a:prstGeom prst="roundRect">
            <a:avLst>
              <a:gd fmla="val 16667" name="adj"/>
            </a:avLst>
          </a:prstGeom>
          <a:solidFill>
            <a:srgbClr val="5A7EB2">
              <a:alpha val="7707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03" name="Google Shape;603;g14e0f2e409c_5_410"/>
          <p:cNvSpPr txBox="1"/>
          <p:nvPr/>
        </p:nvSpPr>
        <p:spPr>
          <a:xfrm>
            <a:off x="2421335" y="4225663"/>
            <a:ext cx="19608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-US" sz="2200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rPr>
              <a:t>침구 &amp; 주방</a:t>
            </a:r>
            <a:endParaRPr i="0" sz="22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4" name="Google Shape;604;g14e0f2e409c_5_410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변수 설정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5" name="Google Shape;605;g14e0f2e409c_5_410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대대분류 카테고리 생성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06" name="Google Shape;606;g14e0f2e409c_5_41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1" name="Google Shape;611;g14e0f2e409c_5_182"/>
          <p:cNvGrpSpPr/>
          <p:nvPr/>
        </p:nvGrpSpPr>
        <p:grpSpPr>
          <a:xfrm>
            <a:off x="91960" y="5000225"/>
            <a:ext cx="4779900" cy="718800"/>
            <a:chOff x="91960" y="2561825"/>
            <a:chExt cx="4779900" cy="718800"/>
          </a:xfrm>
        </p:grpSpPr>
        <p:sp>
          <p:nvSpPr>
            <p:cNvPr id="612" name="Google Shape;612;g14e0f2e409c_5_182"/>
            <p:cNvSpPr/>
            <p:nvPr/>
          </p:nvSpPr>
          <p:spPr>
            <a:xfrm>
              <a:off x="91960" y="2561825"/>
              <a:ext cx="4779900" cy="7188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613" name="Google Shape;613;g14e0f2e409c_5_182"/>
            <p:cNvGrpSpPr/>
            <p:nvPr/>
          </p:nvGrpSpPr>
          <p:grpSpPr>
            <a:xfrm>
              <a:off x="478451" y="2669683"/>
              <a:ext cx="3473788" cy="503088"/>
              <a:chOff x="-371475" y="4125600"/>
              <a:chExt cx="3807725" cy="414303"/>
            </a:xfrm>
          </p:grpSpPr>
          <p:sp>
            <p:nvSpPr>
              <p:cNvPr id="614" name="Google Shape;614;g14e0f2e409c_5_182"/>
              <p:cNvSpPr/>
              <p:nvPr/>
            </p:nvSpPr>
            <p:spPr>
              <a:xfrm>
                <a:off x="-371475" y="4125600"/>
                <a:ext cx="642000" cy="398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2</a:t>
                </a:r>
                <a:r>
                  <a:rPr lang="en-US" sz="1200">
                    <a:solidFill>
                      <a:srgbClr val="FFFFFF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.</a:t>
                </a:r>
                <a:endParaRPr b="0" i="0" sz="1200" u="none" cap="none" strike="noStrik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sp>
            <p:nvSpPr>
              <p:cNvPr id="615" name="Google Shape;615;g14e0f2e409c_5_182"/>
              <p:cNvSpPr/>
              <p:nvPr/>
            </p:nvSpPr>
            <p:spPr>
              <a:xfrm>
                <a:off x="229550" y="4125603"/>
                <a:ext cx="3206700" cy="414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-US" sz="1300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가중치가 곱해진 ‘분기별 구매데이터 생성’</a:t>
                </a:r>
                <a:endParaRPr b="0" i="0" sz="900" u="none" cap="none" strike="noStrike">
                  <a:solidFill>
                    <a:srgbClr val="262626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grpSp>
        <p:nvGrpSpPr>
          <p:cNvPr id="616" name="Google Shape;616;g14e0f2e409c_5_182"/>
          <p:cNvGrpSpPr/>
          <p:nvPr/>
        </p:nvGrpSpPr>
        <p:grpSpPr>
          <a:xfrm>
            <a:off x="91960" y="2561825"/>
            <a:ext cx="4779900" cy="718800"/>
            <a:chOff x="91960" y="2561825"/>
            <a:chExt cx="4779900" cy="718800"/>
          </a:xfrm>
        </p:grpSpPr>
        <p:sp>
          <p:nvSpPr>
            <p:cNvPr id="617" name="Google Shape;617;g14e0f2e409c_5_182"/>
            <p:cNvSpPr/>
            <p:nvPr/>
          </p:nvSpPr>
          <p:spPr>
            <a:xfrm>
              <a:off x="91960" y="2561825"/>
              <a:ext cx="4779900" cy="7188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grpSp>
          <p:nvGrpSpPr>
            <p:cNvPr id="618" name="Google Shape;618;g14e0f2e409c_5_182"/>
            <p:cNvGrpSpPr/>
            <p:nvPr/>
          </p:nvGrpSpPr>
          <p:grpSpPr>
            <a:xfrm>
              <a:off x="478451" y="2669683"/>
              <a:ext cx="3473788" cy="503088"/>
              <a:chOff x="-371475" y="4125600"/>
              <a:chExt cx="3807725" cy="414303"/>
            </a:xfrm>
          </p:grpSpPr>
          <p:sp>
            <p:nvSpPr>
              <p:cNvPr id="619" name="Google Shape;619;g14e0f2e409c_5_182"/>
              <p:cNvSpPr/>
              <p:nvPr/>
            </p:nvSpPr>
            <p:spPr>
              <a:xfrm>
                <a:off x="-371475" y="4125600"/>
                <a:ext cx="642000" cy="398700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200"/>
                  <a:buFont typeface="Arial"/>
                  <a:buNone/>
                </a:pPr>
                <a:r>
                  <a:rPr lang="en-US" sz="1200">
                    <a:solidFill>
                      <a:srgbClr val="FFFFFF"/>
                    </a:solidFill>
                    <a:latin typeface="Montserrat Black"/>
                    <a:ea typeface="Montserrat Black"/>
                    <a:cs typeface="Montserrat Black"/>
                    <a:sym typeface="Montserrat Black"/>
                  </a:rPr>
                  <a:t>1.</a:t>
                </a:r>
                <a:endParaRPr b="0" i="0" sz="1200" u="none" cap="none" strike="noStrike">
                  <a:solidFill>
                    <a:srgbClr val="FFFFFF"/>
                  </a:solidFill>
                  <a:latin typeface="Montserrat Black"/>
                  <a:ea typeface="Montserrat Black"/>
                  <a:cs typeface="Montserrat Black"/>
                  <a:sym typeface="Montserrat Black"/>
                </a:endParaRPr>
              </a:p>
            </p:txBody>
          </p:sp>
          <p:sp>
            <p:nvSpPr>
              <p:cNvPr id="620" name="Google Shape;620;g14e0f2e409c_5_182"/>
              <p:cNvSpPr/>
              <p:nvPr/>
            </p:nvSpPr>
            <p:spPr>
              <a:xfrm>
                <a:off x="229550" y="4125603"/>
                <a:ext cx="3206700" cy="414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-US" sz="1300">
                    <a:solidFill>
                      <a:schemeClr val="dk1"/>
                    </a:solidFill>
                    <a:latin typeface="Do Hyeon"/>
                    <a:ea typeface="Do Hyeon"/>
                    <a:cs typeface="Do Hyeon"/>
                    <a:sym typeface="Do Hyeon"/>
                  </a:rPr>
                  <a:t>분기/카테고리 및 금액타입별 계산된 가중치</a:t>
                </a:r>
                <a:endParaRPr b="0" i="0" sz="900" u="none" cap="none" strike="noStrike">
                  <a:solidFill>
                    <a:srgbClr val="262626"/>
                  </a:solidFill>
                  <a:latin typeface="Montserrat Light"/>
                  <a:ea typeface="Montserrat Light"/>
                  <a:cs typeface="Montserrat Light"/>
                  <a:sym typeface="Montserrat Light"/>
                </a:endParaRPr>
              </a:p>
            </p:txBody>
          </p:sp>
        </p:grpSp>
      </p:grpSp>
      <p:sp>
        <p:nvSpPr>
          <p:cNvPr id="621" name="Google Shape;621;g14e0f2e409c_5_182"/>
          <p:cNvSpPr txBox="1"/>
          <p:nvPr/>
        </p:nvSpPr>
        <p:spPr>
          <a:xfrm>
            <a:off x="582733" y="996400"/>
            <a:ext cx="11295600" cy="10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분석 기간 단위: 분기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발생 문제점: 계절별 구매금액 차이 패턴이 존재함</a:t>
            </a:r>
            <a:endParaRPr sz="15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5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          </a:t>
            </a:r>
            <a:r>
              <a:rPr b="1" lang="en-US" sz="16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계절별 차이 제거를 위한 연도/분기/카테고리/금액타입별 구매 금액 평균을 구해서 가중치를 계산하여 원본 데이터에 적용하는 과정 진행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622" name="Google Shape;622;g14e0f2e409c_5_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9901" y="2105970"/>
            <a:ext cx="7551177" cy="1466763"/>
          </a:xfrm>
          <a:prstGeom prst="rect">
            <a:avLst/>
          </a:prstGeom>
          <a:noFill/>
          <a:ln>
            <a:noFill/>
          </a:ln>
        </p:spPr>
      </p:pic>
      <p:sp>
        <p:nvSpPr>
          <p:cNvPr id="623" name="Google Shape;623;g14e0f2e409c_5_182"/>
          <p:cNvSpPr/>
          <p:nvPr/>
        </p:nvSpPr>
        <p:spPr>
          <a:xfrm>
            <a:off x="4239700" y="2805525"/>
            <a:ext cx="7551000" cy="226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4" name="Google Shape;624;g14e0f2e409c_5_182"/>
          <p:cNvPicPr preferRelativeResize="0"/>
          <p:nvPr/>
        </p:nvPicPr>
        <p:blipFill rotWithShape="1">
          <a:blip r:embed="rId4">
            <a:alphaModFix/>
          </a:blip>
          <a:srcRect b="36816" l="0" r="0" t="0"/>
          <a:stretch/>
        </p:blipFill>
        <p:spPr>
          <a:xfrm>
            <a:off x="4197957" y="3895744"/>
            <a:ext cx="7560682" cy="2534104"/>
          </a:xfrm>
          <a:prstGeom prst="rect">
            <a:avLst/>
          </a:prstGeom>
          <a:noFill/>
          <a:ln>
            <a:noFill/>
          </a:ln>
        </p:spPr>
      </p:pic>
      <p:sp>
        <p:nvSpPr>
          <p:cNvPr id="625" name="Google Shape;625;g14e0f2e409c_5_182"/>
          <p:cNvSpPr/>
          <p:nvPr/>
        </p:nvSpPr>
        <p:spPr>
          <a:xfrm>
            <a:off x="4995936" y="4964117"/>
            <a:ext cx="6762647" cy="1466763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6" name="Google Shape;626;g14e0f2e409c_5_182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가중치 부여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7" name="Google Shape;627;g14e0f2e409c_5_182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계절성 삭제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8" name="Google Shape;628;g14e0f2e409c_5_182"/>
          <p:cNvSpPr txBox="1"/>
          <p:nvPr/>
        </p:nvSpPr>
        <p:spPr>
          <a:xfrm>
            <a:off x="3950874" y="3572725"/>
            <a:ext cx="15315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예시) 2014년도 1분기</a:t>
            </a:r>
            <a:r>
              <a:rPr b="1"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29" name="Google Shape;629;g14e0f2e409c_5_182"/>
          <p:cNvSpPr/>
          <p:nvPr/>
        </p:nvSpPr>
        <p:spPr>
          <a:xfrm flipH="1" rot="-5400000">
            <a:off x="773700" y="1531200"/>
            <a:ext cx="276000" cy="5574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DCFCB"/>
          </a:solidFill>
          <a:ln cap="flat" cmpd="sng" w="9525">
            <a:solidFill>
              <a:srgbClr val="DD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0" name="Google Shape;630;g14e0f2e409c_5_182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179e2f5a50f_2_78"/>
          <p:cNvSpPr/>
          <p:nvPr/>
        </p:nvSpPr>
        <p:spPr>
          <a:xfrm>
            <a:off x="-152400" y="2"/>
            <a:ext cx="5824635" cy="6857999"/>
          </a:xfrm>
          <a:custGeom>
            <a:rect b="b" l="l" r="r" t="t"/>
            <a:pathLst>
              <a:path extrusionOk="0" h="6857999" w="5824635">
                <a:moveTo>
                  <a:pt x="0" y="0"/>
                </a:moveTo>
                <a:lnTo>
                  <a:pt x="2959508" y="0"/>
                </a:lnTo>
                <a:lnTo>
                  <a:pt x="5414336" y="2454828"/>
                </a:lnTo>
                <a:cubicBezTo>
                  <a:pt x="5961402" y="3001894"/>
                  <a:pt x="5961402" y="3888864"/>
                  <a:pt x="5414336" y="4435930"/>
                </a:cubicBezTo>
                <a:lnTo>
                  <a:pt x="299226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36" name="Google Shape;636;g179e2f5a50f_2_78"/>
          <p:cNvSpPr/>
          <p:nvPr/>
        </p:nvSpPr>
        <p:spPr>
          <a:xfrm rot="-2700000">
            <a:off x="3056355" y="407083"/>
            <a:ext cx="2181990" cy="2079318"/>
          </a:xfrm>
          <a:prstGeom prst="roundRect">
            <a:avLst>
              <a:gd fmla="val 3719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37" name="Google Shape;637;g179e2f5a50f_2_78"/>
          <p:cNvSpPr/>
          <p:nvPr/>
        </p:nvSpPr>
        <p:spPr>
          <a:xfrm rot="-2700000">
            <a:off x="3976568" y="5104670"/>
            <a:ext cx="771312" cy="72124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38" name="Google Shape;638;g179e2f5a50f_2_78"/>
          <p:cNvSpPr txBox="1"/>
          <p:nvPr/>
        </p:nvSpPr>
        <p:spPr>
          <a:xfrm>
            <a:off x="5331050" y="2747150"/>
            <a:ext cx="63846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모델 학습 예측 &amp; 평가</a:t>
            </a:r>
            <a:endParaRPr b="1" i="0" sz="4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39" name="Google Shape;639;g179e2f5a50f_2_7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44" name="Google Shape;644;g14e0f2e409c_5_510"/>
          <p:cNvGraphicFramePr/>
          <p:nvPr/>
        </p:nvGraphicFramePr>
        <p:xfrm>
          <a:off x="1138661" y="2064678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{2AC67F35-C718-46CA-978C-7704EF037855}</a:tableStyleId>
              </a:tblPr>
              <a:tblGrid>
                <a:gridCol w="1731750"/>
                <a:gridCol w="964200"/>
                <a:gridCol w="1020925"/>
                <a:gridCol w="499125"/>
                <a:gridCol w="499125"/>
                <a:gridCol w="998225"/>
                <a:gridCol w="493425"/>
                <a:gridCol w="493425"/>
                <a:gridCol w="1020925"/>
                <a:gridCol w="1051150"/>
                <a:gridCol w="1051150"/>
              </a:tblGrid>
              <a:tr h="67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b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3분기</a:t>
                      </a:r>
                      <a:endParaRPr sz="1900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5"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rowSpan="5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5분기</a:t>
                      </a:r>
                      <a:endParaRPr sz="1900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 rowSpan="5" h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900">
                          <a:solidFill>
                            <a:schemeClr val="dk2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8분기</a:t>
                      </a:r>
                      <a:endParaRPr sz="1900" u="none" cap="none" strike="noStrike">
                        <a:solidFill>
                          <a:schemeClr val="dk2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</a:tr>
              <a:tr h="67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94429"/>
                        </a:buClr>
                        <a:buSzPts val="1200"/>
                        <a:buFont typeface="Montserrat"/>
                        <a:buNone/>
                      </a:pP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학습 데이터 </a:t>
                      </a:r>
                      <a:b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독립 변수</a:t>
                      </a:r>
                      <a:endParaRPr b="1" sz="1300" u="none" cap="none" strike="noStrike">
                        <a:solidFill>
                          <a:srgbClr val="49442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</a:tr>
              <a:tr h="67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94429"/>
                        </a:buClr>
                        <a:buSzPts val="1200"/>
                        <a:buFont typeface="Montserrat"/>
                        <a:buNone/>
                      </a:pP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학습 데이터 </a:t>
                      </a:r>
                      <a:b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종속 변수</a:t>
                      </a:r>
                      <a:endParaRPr b="1" sz="1300" u="none" cap="none" strike="noStrike">
                        <a:solidFill>
                          <a:srgbClr val="49442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</a:tr>
              <a:tr h="67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94429"/>
                        </a:buClr>
                        <a:buSzPts val="1200"/>
                        <a:buFont typeface="Montserrat"/>
                        <a:buNone/>
                      </a:pP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test 데이터 </a:t>
                      </a:r>
                      <a:b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독립 변수</a:t>
                      </a:r>
                      <a:endParaRPr b="1" sz="1300" u="none" cap="none" strike="noStrike">
                        <a:solidFill>
                          <a:srgbClr val="49442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</a:tr>
              <a:tr h="6777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494429"/>
                        </a:buClr>
                        <a:buSzPts val="1200"/>
                        <a:buFont typeface="Montserrat"/>
                        <a:buNone/>
                      </a:pP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test 데이터 </a:t>
                      </a:r>
                      <a:b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1" lang="en-US" sz="1300">
                          <a:solidFill>
                            <a:srgbClr val="49442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종속 변수</a:t>
                      </a:r>
                      <a:endParaRPr b="1" sz="1300" u="none" cap="none" strike="noStrike">
                        <a:solidFill>
                          <a:srgbClr val="49442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9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CE7EC">
                        <a:alpha val="49800"/>
                      </a:srgbClr>
                    </a:solidFill>
                  </a:tcPr>
                </a:tc>
              </a:tr>
            </a:tbl>
          </a:graphicData>
        </a:graphic>
      </p:graphicFrame>
      <p:sp>
        <p:nvSpPr>
          <p:cNvPr id="645" name="Google Shape;645;g14e0f2e409c_5_510"/>
          <p:cNvSpPr/>
          <p:nvPr/>
        </p:nvSpPr>
        <p:spPr>
          <a:xfrm>
            <a:off x="2870400" y="2941075"/>
            <a:ext cx="5989500" cy="304800"/>
          </a:xfrm>
          <a:prstGeom prst="homePlate">
            <a:avLst>
              <a:gd fmla="val 50000" name="adj"/>
            </a:avLst>
          </a:prstGeom>
          <a:solidFill>
            <a:srgbClr val="B68055">
              <a:alpha val="611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X_train</a:t>
            </a:r>
            <a:endParaRPr b="1"/>
          </a:p>
        </p:txBody>
      </p:sp>
      <p:sp>
        <p:nvSpPr>
          <p:cNvPr id="646" name="Google Shape;646;g14e0f2e409c_5_510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47" name="Google Shape;647;g14e0f2e409c_5_510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TARGET 선정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48" name="Google Shape;648;g14e0f2e409c_5_510"/>
          <p:cNvSpPr/>
          <p:nvPr/>
        </p:nvSpPr>
        <p:spPr>
          <a:xfrm>
            <a:off x="2870400" y="3606650"/>
            <a:ext cx="7040400" cy="304800"/>
          </a:xfrm>
          <a:prstGeom prst="homePlate">
            <a:avLst>
              <a:gd fmla="val 50000" name="adj"/>
            </a:avLst>
          </a:prstGeom>
          <a:solidFill>
            <a:srgbClr val="B68055">
              <a:alpha val="6115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y_train</a:t>
            </a:r>
            <a:endParaRPr b="1"/>
          </a:p>
        </p:txBody>
      </p:sp>
      <p:sp>
        <p:nvSpPr>
          <p:cNvPr id="649" name="Google Shape;649;g14e0f2e409c_5_510"/>
          <p:cNvSpPr/>
          <p:nvPr/>
        </p:nvSpPr>
        <p:spPr>
          <a:xfrm>
            <a:off x="3834600" y="4348425"/>
            <a:ext cx="6070800" cy="304800"/>
          </a:xfrm>
          <a:prstGeom prst="homePlate">
            <a:avLst>
              <a:gd fmla="val 5000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X_test</a:t>
            </a:r>
            <a:endParaRPr b="1"/>
          </a:p>
        </p:txBody>
      </p:sp>
      <p:sp>
        <p:nvSpPr>
          <p:cNvPr id="650" name="Google Shape;650;g14e0f2e409c_5_510"/>
          <p:cNvSpPr/>
          <p:nvPr/>
        </p:nvSpPr>
        <p:spPr>
          <a:xfrm>
            <a:off x="3834600" y="4947225"/>
            <a:ext cx="7127400" cy="304800"/>
          </a:xfrm>
          <a:prstGeom prst="homePlate">
            <a:avLst>
              <a:gd fmla="val 5000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/>
              <a:t>y_test</a:t>
            </a:r>
            <a:endParaRPr b="1"/>
          </a:p>
        </p:txBody>
      </p:sp>
      <p:sp>
        <p:nvSpPr>
          <p:cNvPr id="651" name="Google Shape;651;g14e0f2e409c_5_51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56" name="Google Shape;656;g14e0f2e409c_5_734"/>
          <p:cNvGrpSpPr/>
          <p:nvPr/>
        </p:nvGrpSpPr>
        <p:grpSpPr>
          <a:xfrm>
            <a:off x="2145455" y="1767500"/>
            <a:ext cx="2821920" cy="2182800"/>
            <a:chOff x="5121930" y="3665975"/>
            <a:chExt cx="2821920" cy="2182800"/>
          </a:xfrm>
        </p:grpSpPr>
        <p:sp>
          <p:nvSpPr>
            <p:cNvPr id="657" name="Google Shape;657;g14e0f2e409c_5_734"/>
            <p:cNvSpPr/>
            <p:nvPr/>
          </p:nvSpPr>
          <p:spPr>
            <a:xfrm>
              <a:off x="5124450" y="3665975"/>
              <a:ext cx="2819400" cy="21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58" name="Google Shape;658;g14e0f2e409c_5_734"/>
            <p:cNvSpPr txBox="1"/>
            <p:nvPr/>
          </p:nvSpPr>
          <p:spPr>
            <a:xfrm>
              <a:off x="5124350" y="4146850"/>
              <a:ext cx="2819400" cy="17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5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1. </a:t>
              </a:r>
              <a:r>
                <a:rPr lang="en-US" sz="15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연령 5세 단위</a:t>
              </a:r>
              <a:endParaRPr sz="15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5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2. ENGEL 지수</a:t>
              </a:r>
              <a:br>
                <a:rPr lang="en-US" sz="15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5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- </a:t>
              </a:r>
              <a:r>
                <a:rPr lang="en-US" sz="1700">
                  <a:solidFill>
                    <a:srgbClr val="262626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소득을 추정하기 위한 지수,</a:t>
              </a:r>
              <a:b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식품 카테고리 구매액/총 구매액</a:t>
              </a:r>
              <a:endParaRPr sz="15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59" name="Google Shape;659;g14e0f2e409c_5_734"/>
            <p:cNvSpPr/>
            <p:nvPr/>
          </p:nvSpPr>
          <p:spPr>
            <a:xfrm>
              <a:off x="5121930" y="3665975"/>
              <a:ext cx="2819400" cy="4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고객 정보</a:t>
              </a:r>
              <a:r>
                <a:rPr b="1" lang="en-US" sz="2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 </a:t>
              </a:r>
              <a:endParaRPr b="1" i="0" sz="2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660" name="Google Shape;660;g14e0f2e409c_5_734"/>
          <p:cNvGrpSpPr/>
          <p:nvPr/>
        </p:nvGrpSpPr>
        <p:grpSpPr>
          <a:xfrm>
            <a:off x="7158930" y="4410875"/>
            <a:ext cx="2821920" cy="2182800"/>
            <a:chOff x="5121930" y="3665975"/>
            <a:chExt cx="2821920" cy="2182800"/>
          </a:xfrm>
        </p:grpSpPr>
        <p:sp>
          <p:nvSpPr>
            <p:cNvPr id="661" name="Google Shape;661;g14e0f2e409c_5_734"/>
            <p:cNvSpPr/>
            <p:nvPr/>
          </p:nvSpPr>
          <p:spPr>
            <a:xfrm>
              <a:off x="5124450" y="3665975"/>
              <a:ext cx="2819400" cy="21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62" name="Google Shape;662;g14e0f2e409c_5_734"/>
            <p:cNvSpPr txBox="1"/>
            <p:nvPr/>
          </p:nvSpPr>
          <p:spPr>
            <a:xfrm>
              <a:off x="5124450" y="4146875"/>
              <a:ext cx="2819400" cy="17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train, test data의 각각의 </a:t>
              </a:r>
              <a:b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분기 기간 동안의 카테고리별 </a:t>
              </a:r>
              <a:b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b="1"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구매 횟수</a:t>
              </a: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추세선의 기울기 산정 </a:t>
              </a:r>
              <a:endParaRPr i="0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63" name="Google Shape;663;g14e0f2e409c_5_734"/>
            <p:cNvSpPr/>
            <p:nvPr/>
          </p:nvSpPr>
          <p:spPr>
            <a:xfrm>
              <a:off x="5121930" y="3665975"/>
              <a:ext cx="2819400" cy="4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Frequency_추세선 기울기</a:t>
              </a:r>
              <a:endParaRPr sz="2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664" name="Google Shape;664;g14e0f2e409c_5_734"/>
          <p:cNvGrpSpPr/>
          <p:nvPr/>
        </p:nvGrpSpPr>
        <p:grpSpPr>
          <a:xfrm>
            <a:off x="2144255" y="4410875"/>
            <a:ext cx="2824320" cy="2182800"/>
            <a:chOff x="5121930" y="3665975"/>
            <a:chExt cx="2824320" cy="2182800"/>
          </a:xfrm>
        </p:grpSpPr>
        <p:sp>
          <p:nvSpPr>
            <p:cNvPr id="665" name="Google Shape;665;g14e0f2e409c_5_734"/>
            <p:cNvSpPr/>
            <p:nvPr/>
          </p:nvSpPr>
          <p:spPr>
            <a:xfrm>
              <a:off x="5124450" y="3665975"/>
              <a:ext cx="2819400" cy="21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66" name="Google Shape;666;g14e0f2e409c_5_734"/>
            <p:cNvSpPr txBox="1"/>
            <p:nvPr/>
          </p:nvSpPr>
          <p:spPr>
            <a:xfrm>
              <a:off x="5124450" y="4146875"/>
              <a:ext cx="2821800" cy="17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None/>
              </a:pP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train, test data의 각각의 </a:t>
              </a:r>
              <a:b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분기 기간 동안의 카테고리별 </a:t>
              </a:r>
              <a:b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b="1"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구매 금액</a:t>
              </a:r>
              <a:r>
                <a:rPr lang="en-US" sz="16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추세선의 기울기 산정</a:t>
              </a:r>
              <a:endParaRPr i="0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67" name="Google Shape;667;g14e0f2e409c_5_734"/>
            <p:cNvSpPr/>
            <p:nvPr/>
          </p:nvSpPr>
          <p:spPr>
            <a:xfrm>
              <a:off x="5121930" y="3665975"/>
              <a:ext cx="2819400" cy="4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chemeClr val="lt1"/>
                  </a:solidFill>
                  <a:latin typeface="Do Hyeon"/>
                  <a:ea typeface="Do Hyeon"/>
                  <a:cs typeface="Do Hyeon"/>
                  <a:sym typeface="Do Hyeon"/>
                </a:rPr>
                <a:t>Monetary_추세선 기울기</a:t>
              </a:r>
              <a:endParaRPr sz="20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grpSp>
        <p:nvGrpSpPr>
          <p:cNvPr id="668" name="Google Shape;668;g14e0f2e409c_5_734"/>
          <p:cNvGrpSpPr/>
          <p:nvPr/>
        </p:nvGrpSpPr>
        <p:grpSpPr>
          <a:xfrm>
            <a:off x="7158930" y="1767500"/>
            <a:ext cx="2821920" cy="2182800"/>
            <a:chOff x="5121930" y="3665975"/>
            <a:chExt cx="2821920" cy="2182800"/>
          </a:xfrm>
        </p:grpSpPr>
        <p:sp>
          <p:nvSpPr>
            <p:cNvPr id="669" name="Google Shape;669;g14e0f2e409c_5_734"/>
            <p:cNvSpPr/>
            <p:nvPr/>
          </p:nvSpPr>
          <p:spPr>
            <a:xfrm>
              <a:off x="5124450" y="3665975"/>
              <a:ext cx="2819400" cy="2182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70" name="Google Shape;670;g14e0f2e409c_5_734"/>
            <p:cNvSpPr txBox="1"/>
            <p:nvPr/>
          </p:nvSpPr>
          <p:spPr>
            <a:xfrm>
              <a:off x="5124450" y="4146875"/>
              <a:ext cx="2819400" cy="170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lang="en-US" sz="1600">
                  <a:latin typeface="Do Hyeon"/>
                  <a:ea typeface="Do Hyeon"/>
                  <a:cs typeface="Do Hyeon"/>
                  <a:sym typeface="Do Hyeon"/>
                </a:rPr>
                <a:t>train, test data의 분기 기간을 기준으로 주말 비율을 산정</a:t>
              </a:r>
              <a:endParaRPr i="0" sz="16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671" name="Google Shape;671;g14e0f2e409c_5_734"/>
            <p:cNvSpPr/>
            <p:nvPr/>
          </p:nvSpPr>
          <p:spPr>
            <a:xfrm>
              <a:off x="5121930" y="3665975"/>
              <a:ext cx="2819400" cy="4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주말 비율</a:t>
              </a:r>
              <a:endParaRPr i="0" sz="2000" u="none" cap="none" strike="noStrike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672" name="Google Shape;672;g14e0f2e409c_5_734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3" name="Google Shape;673;g14e0f2e409c_5_734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Feature 선정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74" name="Google Shape;674;g14e0f2e409c_5_734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79e2f5a50f_0_1236"/>
          <p:cNvSpPr/>
          <p:nvPr/>
        </p:nvSpPr>
        <p:spPr>
          <a:xfrm>
            <a:off x="3945325" y="0"/>
            <a:ext cx="8246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48" name="Google Shape;148;g179e2f5a50f_0_1236"/>
          <p:cNvSpPr txBox="1"/>
          <p:nvPr>
            <p:ph type="title"/>
          </p:nvPr>
        </p:nvSpPr>
        <p:spPr>
          <a:xfrm>
            <a:off x="0" y="3020702"/>
            <a:ext cx="52905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b="1" lang="en-US" sz="50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49" name="Google Shape;149;g179e2f5a50f_0_1236"/>
          <p:cNvSpPr txBox="1"/>
          <p:nvPr/>
        </p:nvSpPr>
        <p:spPr>
          <a:xfrm>
            <a:off x="604773" y="5260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179e2f5a50f_0_1236"/>
          <p:cNvSpPr/>
          <p:nvPr/>
        </p:nvSpPr>
        <p:spPr>
          <a:xfrm>
            <a:off x="8304038" y="2640749"/>
            <a:ext cx="2107200" cy="171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1" name="Google Shape;151;g179e2f5a50f_0_1236"/>
          <p:cNvSpPr/>
          <p:nvPr/>
        </p:nvSpPr>
        <p:spPr>
          <a:xfrm>
            <a:off x="6857854" y="4730975"/>
            <a:ext cx="2217600" cy="1565700"/>
          </a:xfrm>
          <a:prstGeom prst="roundRect">
            <a:avLst>
              <a:gd fmla="val 16667" name="adj"/>
            </a:avLst>
          </a:prstGeom>
          <a:solidFill>
            <a:srgbClr val="B1BBD9">
              <a:alpha val="872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2" name="Google Shape;152;g179e2f5a50f_0_1236"/>
          <p:cNvSpPr/>
          <p:nvPr/>
        </p:nvSpPr>
        <p:spPr>
          <a:xfrm>
            <a:off x="9453700" y="4730975"/>
            <a:ext cx="2107200" cy="15657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53" name="Google Shape;153;g179e2f5a50f_0_1236"/>
          <p:cNvSpPr txBox="1"/>
          <p:nvPr/>
        </p:nvSpPr>
        <p:spPr>
          <a:xfrm>
            <a:off x="2338351" y="3837300"/>
            <a:ext cx="1296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US" sz="2292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개발 환경</a:t>
            </a:r>
            <a:endParaRPr b="1" sz="206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54" name="Google Shape;154;g179e2f5a50f_0_12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0275" y="5107751"/>
            <a:ext cx="2107201" cy="628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179e2f5a50f_0_12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04038" y="2932690"/>
            <a:ext cx="2107223" cy="12474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g179e2f5a50f_0_12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38541" y="4903470"/>
            <a:ext cx="1986600" cy="10695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sp>
        <p:nvSpPr>
          <p:cNvPr id="157" name="Google Shape;157;g179e2f5a50f_0_1236"/>
          <p:cNvSpPr/>
          <p:nvPr/>
        </p:nvSpPr>
        <p:spPr>
          <a:xfrm>
            <a:off x="5726099" y="2656041"/>
            <a:ext cx="2107200" cy="168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58" name="Google Shape;158;g179e2f5a50f_0_12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712" y="2731362"/>
            <a:ext cx="1514909" cy="1565681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179e2f5a50f_0_1236"/>
          <p:cNvSpPr/>
          <p:nvPr/>
        </p:nvSpPr>
        <p:spPr>
          <a:xfrm>
            <a:off x="4293599" y="555141"/>
            <a:ext cx="2107200" cy="168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0" name="Google Shape;160;g179e2f5a50f_0_12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62298" y="772375"/>
            <a:ext cx="1540713" cy="13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g179e2f5a50f_0_1236"/>
          <p:cNvSpPr/>
          <p:nvPr/>
        </p:nvSpPr>
        <p:spPr>
          <a:xfrm>
            <a:off x="6841084" y="555138"/>
            <a:ext cx="4872600" cy="1686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62" name="Google Shape;162;g179e2f5a50f_0_12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02225" y="901651"/>
            <a:ext cx="1986600" cy="99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179e2f5a50f_0_123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989422" y="772376"/>
            <a:ext cx="1180304" cy="13676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g179e2f5a50f_0_1236"/>
          <p:cNvSpPr txBox="1"/>
          <p:nvPr/>
        </p:nvSpPr>
        <p:spPr>
          <a:xfrm>
            <a:off x="4830600" y="94975"/>
            <a:ext cx="10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구축 환경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5" name="Google Shape;165;g179e2f5a50f_0_1236"/>
          <p:cNvSpPr/>
          <p:nvPr/>
        </p:nvSpPr>
        <p:spPr>
          <a:xfrm>
            <a:off x="4372388" y="4717950"/>
            <a:ext cx="2107200" cy="1565700"/>
          </a:xfrm>
          <a:prstGeom prst="roundRect">
            <a:avLst>
              <a:gd fmla="val 16667" name="adj"/>
            </a:avLst>
          </a:prstGeom>
          <a:solidFill>
            <a:srgbClr val="A0B5D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66" name="Google Shape;166;g179e2f5a50f_0_1236"/>
          <p:cNvSpPr txBox="1"/>
          <p:nvPr/>
        </p:nvSpPr>
        <p:spPr>
          <a:xfrm>
            <a:off x="8629375" y="110250"/>
            <a:ext cx="1296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통합 개발 환경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67" name="Google Shape;167;g179e2f5a50f_0_1236"/>
          <p:cNvPicPr preferRelativeResize="0"/>
          <p:nvPr/>
        </p:nvPicPr>
        <p:blipFill rotWithShape="1">
          <a:blip r:embed="rId10">
            <a:alphaModFix/>
          </a:blip>
          <a:srcRect b="30910" l="16184" r="17019" t="35065"/>
          <a:stretch/>
        </p:blipFill>
        <p:spPr>
          <a:xfrm>
            <a:off x="4417300" y="5107750"/>
            <a:ext cx="1946819" cy="66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g179e2f5a50f_0_1236"/>
          <p:cNvSpPr txBox="1"/>
          <p:nvPr/>
        </p:nvSpPr>
        <p:spPr>
          <a:xfrm>
            <a:off x="6263100" y="2255250"/>
            <a:ext cx="10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Database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69" name="Google Shape;169;g179e2f5a50f_0_1236"/>
          <p:cNvSpPr txBox="1"/>
          <p:nvPr/>
        </p:nvSpPr>
        <p:spPr>
          <a:xfrm>
            <a:off x="8897100" y="2255250"/>
            <a:ext cx="10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개발 언어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0" name="Google Shape;170;g179e2f5a50f_0_1236"/>
          <p:cNvSpPr/>
          <p:nvPr/>
        </p:nvSpPr>
        <p:spPr>
          <a:xfrm>
            <a:off x="4228125" y="4610625"/>
            <a:ext cx="7579200" cy="188070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179e2f5a50f_0_1236"/>
          <p:cNvSpPr/>
          <p:nvPr/>
        </p:nvSpPr>
        <p:spPr>
          <a:xfrm>
            <a:off x="7376550" y="4433283"/>
            <a:ext cx="1180200" cy="2463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2" name="Google Shape;172;g179e2f5a50f_0_1236"/>
          <p:cNvSpPr txBox="1"/>
          <p:nvPr/>
        </p:nvSpPr>
        <p:spPr>
          <a:xfrm>
            <a:off x="7464588" y="4357650"/>
            <a:ext cx="1004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활용 기술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14e0f2e409c_5_802"/>
          <p:cNvSpPr/>
          <p:nvPr/>
        </p:nvSpPr>
        <p:spPr>
          <a:xfrm>
            <a:off x="0" y="0"/>
            <a:ext cx="52788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1" name="Google Shape;681;g14e0f2e409c_5_802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2" name="Google Shape;682;g14e0f2e409c_5_802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Feature 선정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683" name="Google Shape;683;g14e0f2e409c_5_802"/>
          <p:cNvGraphicFramePr/>
          <p:nvPr/>
        </p:nvGraphicFramePr>
        <p:xfrm>
          <a:off x="1171941" y="25055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{75726ED1-6521-4600-8FD8-800BDEAAE30B}</a:tableStyleId>
              </a:tblPr>
              <a:tblGrid>
                <a:gridCol w="1620000"/>
                <a:gridCol w="1620000"/>
              </a:tblGrid>
              <a:tr h="3118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1%</a:t>
                      </a:r>
                      <a:endParaRPr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1등급</a:t>
                      </a:r>
                      <a:r>
                        <a:rPr b="0" i="0" lang="en-US" u="none" cap="none" strike="noStrike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5%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2등급</a:t>
                      </a:r>
                      <a:r>
                        <a:rPr i="0" lang="en-US" u="none" cap="none" strike="noStrike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10%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i="0" lang="en-US" u="none" cap="none" strike="noStrike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3</a:t>
                      </a: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등급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20%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4등급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40%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등급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70%</a:t>
                      </a:r>
                      <a:endParaRPr b="1" sz="155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등급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상위 100%</a:t>
                      </a:r>
                      <a:endParaRPr b="1" sz="155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7</a:t>
                      </a: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등급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1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구매 없음</a:t>
                      </a:r>
                      <a:endParaRPr b="1" sz="155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8등급</a:t>
                      </a:r>
                      <a:endParaRPr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</a:tbl>
          </a:graphicData>
        </a:graphic>
      </p:graphicFrame>
      <p:sp>
        <p:nvSpPr>
          <p:cNvPr id="684" name="Google Shape;684;g14e0f2e409c_5_802"/>
          <p:cNvSpPr txBox="1"/>
          <p:nvPr>
            <p:ph type="ctrTitle"/>
          </p:nvPr>
        </p:nvSpPr>
        <p:spPr>
          <a:xfrm>
            <a:off x="0" y="1010600"/>
            <a:ext cx="121920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b="1" lang="en-US" sz="4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Monetary_변동폭, 절대 변동폭</a:t>
            </a:r>
            <a:endParaRPr b="1" sz="40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5" name="Google Shape;685;g14e0f2e409c_5_802"/>
          <p:cNvSpPr txBox="1"/>
          <p:nvPr/>
        </p:nvSpPr>
        <p:spPr>
          <a:xfrm>
            <a:off x="979351" y="5204907"/>
            <a:ext cx="36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6" name="Google Shape;686;g14e0f2e409c_5_802"/>
          <p:cNvSpPr/>
          <p:nvPr/>
        </p:nvSpPr>
        <p:spPr>
          <a:xfrm>
            <a:off x="5715350" y="1827200"/>
            <a:ext cx="6372000" cy="4939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87" name="Google Shape;687;g14e0f2e409c_5_802"/>
          <p:cNvSpPr txBox="1"/>
          <p:nvPr/>
        </p:nvSpPr>
        <p:spPr>
          <a:xfrm>
            <a:off x="5628625" y="1827200"/>
            <a:ext cx="6306300" cy="493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o Hyeon"/>
                <a:ea typeface="Do Hyeon"/>
                <a:cs typeface="Do Hyeon"/>
                <a:sym typeface="Do Hyeon"/>
              </a:rPr>
              <a:t>1. 고객별로 분기 ·카테고리별 구매 금액에 대한 등급을 정의</a:t>
            </a:r>
            <a:br>
              <a:rPr lang="en-US">
                <a:latin typeface="Do Hyeon"/>
                <a:ea typeface="Do Hyeon"/>
                <a:cs typeface="Do Hyeon"/>
                <a:sym typeface="Do Hyeon"/>
              </a:rPr>
            </a:br>
            <a:endParaRPr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o Hyeon"/>
                <a:ea typeface="Do Hyeon"/>
                <a:cs typeface="Do Hyeon"/>
                <a:sym typeface="Do Hyeon"/>
              </a:rPr>
              <a:t>2. 2분기 간의 등급의 차이를 계산</a:t>
            </a:r>
            <a:br>
              <a:rPr lang="en-US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   		1) 일반적인 차이의 계산 방법 </a:t>
            </a:r>
            <a:br>
              <a:rPr lang="en-US" sz="18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   		2) 차이에 대해 절댓값을 씌운 방법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>
                <a:latin typeface="Do Hyeon"/>
                <a:ea typeface="Do Hyeon"/>
                <a:cs typeface="Do Hyeon"/>
                <a:sym typeface="Do Hyeon"/>
              </a:rPr>
            </a:br>
            <a:br>
              <a:rPr lang="en-US" sz="1800">
                <a:latin typeface="Do Hyeon"/>
                <a:ea typeface="Do Hyeon"/>
                <a:cs typeface="Do Hyeon"/>
                <a:sym typeface="Do Hyeon"/>
              </a:rPr>
            </a:br>
            <a:br>
              <a:rPr lang="en-US" sz="1800">
                <a:latin typeface="Do Hyeon"/>
                <a:ea typeface="Do Hyeon"/>
                <a:cs typeface="Do Hyeon"/>
                <a:sym typeface="Do Hyeon"/>
              </a:rPr>
            </a:br>
            <a:endParaRPr sz="1800"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latin typeface="Do Hyeon"/>
                <a:ea typeface="Do Hyeon"/>
                <a:cs typeface="Do Hyeon"/>
                <a:sym typeface="Do Hyeon"/>
              </a:rPr>
              <a:t>3. 6분기 간의 변동의 합 구하기</a:t>
            </a:r>
            <a:endParaRPr b="1" sz="1800"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latin typeface="Do Hyeon"/>
                <a:ea typeface="Do Hyeon"/>
                <a:cs typeface="Do Hyeon"/>
                <a:sym typeface="Do Hyeon"/>
              </a:rPr>
              <a:t>- 최근 분기일수록 가중치 높게 부여 </a:t>
            </a:r>
            <a:endParaRPr sz="18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88" name="Google Shape;688;g14e0f2e409c_5_802"/>
          <p:cNvSpPr txBox="1"/>
          <p:nvPr/>
        </p:nvSpPr>
        <p:spPr>
          <a:xfrm>
            <a:off x="1086750" y="2063500"/>
            <a:ext cx="34104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9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Monetary 등급 기준</a:t>
            </a:r>
            <a:endParaRPr b="1" sz="19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689" name="Google Shape;689;g14e0f2e409c_5_802"/>
          <p:cNvGraphicFramePr/>
          <p:nvPr/>
        </p:nvGraphicFramePr>
        <p:xfrm>
          <a:off x="6508391" y="3735309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{75726ED1-6521-4600-8FD8-800BDEAAE30B}</a:tableStyleId>
              </a:tblPr>
              <a:tblGrid>
                <a:gridCol w="1196475"/>
                <a:gridCol w="1196475"/>
                <a:gridCol w="1196475"/>
                <a:gridCol w="1196475"/>
              </a:tblGrid>
              <a:tr h="10090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lang="en-US" sz="155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계산 방법</a:t>
                      </a:r>
                      <a:endParaRPr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 sz="1250">
                          <a:solidFill>
                            <a:srgbClr val="35353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Monetary_가전/레저취미/멀티샵_고가_등급</a:t>
                      </a:r>
                      <a:r>
                        <a:rPr b="0" i="0" lang="en-US" u="none" cap="none" strike="noStrike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</a:t>
                      </a:r>
                      <a:endParaRPr b="0"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50">
                          <a:solidFill>
                            <a:srgbClr val="35353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일반 차이 계산</a:t>
                      </a:r>
                      <a:endParaRPr sz="1250">
                        <a:solidFill>
                          <a:srgbClr val="35353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50">
                          <a:solidFill>
                            <a:srgbClr val="35353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절댓값 </a:t>
                      </a:r>
                      <a:br>
                        <a:rPr lang="en-US" sz="1250">
                          <a:solidFill>
                            <a:srgbClr val="35353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 sz="1250">
                          <a:solidFill>
                            <a:srgbClr val="353535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씌운 방법</a:t>
                      </a:r>
                      <a:endParaRPr sz="1250">
                        <a:solidFill>
                          <a:srgbClr val="353535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3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1분기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-1</a:t>
                      </a:r>
                      <a:endParaRPr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</a:t>
                      </a:r>
                      <a:endParaRPr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27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1"/>
                        </a:buClr>
                        <a:buSzPts val="1050"/>
                        <a:buFont typeface="Montserrat Black"/>
                        <a:buNone/>
                      </a:pPr>
                      <a:r>
                        <a:rPr b="1" lang="en-US" sz="155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2분기</a:t>
                      </a:r>
                      <a:endParaRPr b="1" i="0" sz="1550" u="none" cap="none" strike="noStrike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5</a:t>
                      </a:r>
                      <a:endParaRPr i="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vMerge="1"/>
                <a:tc vMerge="1"/>
              </a:tr>
            </a:tbl>
          </a:graphicData>
        </a:graphic>
      </p:graphicFrame>
      <p:sp>
        <p:nvSpPr>
          <p:cNvPr id="690" name="Google Shape;690;g14e0f2e409c_5_802"/>
          <p:cNvSpPr txBox="1"/>
          <p:nvPr/>
        </p:nvSpPr>
        <p:spPr>
          <a:xfrm>
            <a:off x="6411400" y="3354500"/>
            <a:ext cx="749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예시)</a:t>
            </a:r>
            <a:endParaRPr/>
          </a:p>
        </p:txBody>
      </p:sp>
      <p:sp>
        <p:nvSpPr>
          <p:cNvPr id="691" name="Google Shape;691;g14e0f2e409c_5_802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179da6d4889_2_68"/>
          <p:cNvSpPr/>
          <p:nvPr/>
        </p:nvSpPr>
        <p:spPr>
          <a:xfrm>
            <a:off x="10345232" y="757313"/>
            <a:ext cx="975600" cy="9756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97" name="Google Shape;697;g179da6d4889_2_68"/>
          <p:cNvSpPr/>
          <p:nvPr/>
        </p:nvSpPr>
        <p:spPr>
          <a:xfrm>
            <a:off x="11034607" y="1332784"/>
            <a:ext cx="572100" cy="572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698" name="Google Shape;698;g179da6d4889_2_68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699" name="Google Shape;699;g179da6d4889_2_68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최적의 모델 및 파라미터 선정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700" name="Google Shape;700;g179da6d4889_2_68"/>
          <p:cNvGraphicFramePr/>
          <p:nvPr/>
        </p:nvGraphicFramePr>
        <p:xfrm>
          <a:off x="1859800" y="22342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4158450"/>
                <a:gridCol w="1385225"/>
                <a:gridCol w="1338075"/>
                <a:gridCol w="13198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</a:t>
                      </a:r>
                      <a:endParaRPr b="1"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정확도</a:t>
                      </a:r>
                      <a:endParaRPr b="1"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AUC</a:t>
                      </a:r>
                      <a:endParaRPr b="1"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F1</a:t>
                      </a:r>
                      <a:endParaRPr b="1" sz="24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Light Gradient Boosting Machine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0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 = {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n_estimators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270, learning_rate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0.05, max_depth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-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1, min_child_samples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66, num_leaves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70, reg_lambda </a:t>
                      </a:r>
                      <a:r>
                        <a:rPr b="1"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:</a:t>
                      </a:r>
                      <a:r>
                        <a:rPr lang="en-US" sz="1000">
                          <a:solidFill>
                            <a:srgbClr val="21212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 0.05}</a:t>
                      </a:r>
                      <a:endParaRPr sz="10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0.74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0.81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0.73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Gradient Boosting Classifier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0.73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0.80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0.71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Random Forest Classifier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0.79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0.71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914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Extreme Gradient Boosting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0.72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0.79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0.70</a:t>
                      </a:r>
                      <a:endParaRPr sz="21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5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01" name="Google Shape;701;g179da6d4889_2_68"/>
          <p:cNvSpPr/>
          <p:nvPr/>
        </p:nvSpPr>
        <p:spPr>
          <a:xfrm>
            <a:off x="1859800" y="2782850"/>
            <a:ext cx="8201700" cy="9144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179da6d4889_2_68"/>
          <p:cNvSpPr txBox="1"/>
          <p:nvPr/>
        </p:nvSpPr>
        <p:spPr>
          <a:xfrm>
            <a:off x="1746500" y="1384975"/>
            <a:ext cx="8201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독립변수</a:t>
            </a: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: 1분기 ~ 6분기 데이터 </a:t>
            </a:r>
            <a:endParaRPr b="1" sz="2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종속변수 : 1분기 대비 7분기 증감여부 _ 8 : 2 비율로 train, test 분리 </a:t>
            </a:r>
            <a:endParaRPr b="1" sz="400">
              <a:solidFill>
                <a:srgbClr val="E8382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03" name="Google Shape;703;g179da6d4889_2_6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179da6d4889_2_95"/>
          <p:cNvSpPr/>
          <p:nvPr/>
        </p:nvSpPr>
        <p:spPr>
          <a:xfrm>
            <a:off x="0" y="4982100"/>
            <a:ext cx="12192000" cy="205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09" name="Google Shape;709;g179da6d4889_2_95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0" name="Google Shape;710;g179da6d4889_2_95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모델 생성 후 예측 평가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1" name="Google Shape;711;g179da6d4889_2_95"/>
          <p:cNvSpPr/>
          <p:nvPr/>
        </p:nvSpPr>
        <p:spPr>
          <a:xfrm rot="-182">
            <a:off x="282900" y="1713890"/>
            <a:ext cx="5660700" cy="2688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2888" rotWithShape="0" algn="bl" dir="2580000" dist="114300">
              <a:srgbClr val="666666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2" name="Google Shape;712;g179da6d4889_2_95"/>
          <p:cNvSpPr txBox="1"/>
          <p:nvPr/>
        </p:nvSpPr>
        <p:spPr>
          <a:xfrm>
            <a:off x="1148250" y="2627400"/>
            <a:ext cx="429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독립 변수: 1분기 ~ 6분기 데이터             </a:t>
            </a:r>
            <a:endParaRPr b="1" sz="2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종속 변수 : 1분기 대비 7분기 증감여부</a:t>
            </a:r>
            <a:endParaRPr b="1" sz="400">
              <a:solidFill>
                <a:srgbClr val="E8382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3" name="Google Shape;713;g179da6d4889_2_95"/>
          <p:cNvSpPr txBox="1"/>
          <p:nvPr/>
        </p:nvSpPr>
        <p:spPr>
          <a:xfrm>
            <a:off x="1613250" y="150432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train</a:t>
            </a: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데이터</a:t>
            </a:r>
            <a:endParaRPr/>
          </a:p>
        </p:txBody>
      </p:sp>
      <p:sp>
        <p:nvSpPr>
          <p:cNvPr id="714" name="Google Shape;714;g179da6d4889_2_95"/>
          <p:cNvSpPr/>
          <p:nvPr/>
        </p:nvSpPr>
        <p:spPr>
          <a:xfrm rot="-182">
            <a:off x="6284525" y="1713878"/>
            <a:ext cx="5660700" cy="26889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242888" rotWithShape="0" algn="bl" dir="2580000" dist="114300">
              <a:srgbClr val="666666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15" name="Google Shape;715;g179da6d4889_2_95"/>
          <p:cNvSpPr txBox="1"/>
          <p:nvPr/>
        </p:nvSpPr>
        <p:spPr>
          <a:xfrm>
            <a:off x="7226075" y="2627388"/>
            <a:ext cx="429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독립 변수: 2분기 ~ 7분기 데이터             </a:t>
            </a:r>
            <a:endParaRPr b="1" sz="2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종속 변수 : 2분기 대비 8분기 증감여부</a:t>
            </a:r>
            <a:endParaRPr b="1" sz="400">
              <a:solidFill>
                <a:srgbClr val="E83828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6" name="Google Shape;716;g179da6d4889_2_95"/>
          <p:cNvSpPr txBox="1"/>
          <p:nvPr/>
        </p:nvSpPr>
        <p:spPr>
          <a:xfrm>
            <a:off x="7614875" y="1504313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test 데이터</a:t>
            </a:r>
            <a:endParaRPr/>
          </a:p>
        </p:txBody>
      </p:sp>
      <p:sp>
        <p:nvSpPr>
          <p:cNvPr id="717" name="Google Shape;717;g179da6d4889_2_95"/>
          <p:cNvSpPr txBox="1"/>
          <p:nvPr/>
        </p:nvSpPr>
        <p:spPr>
          <a:xfrm>
            <a:off x="3031950" y="5231275"/>
            <a:ext cx="61281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Light Gradient Boosting Machine</a:t>
            </a:r>
            <a:r>
              <a:rPr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모델 학습</a:t>
            </a:r>
            <a:endParaRPr sz="24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예측 정확도: 약</a:t>
            </a:r>
            <a:r>
              <a:rPr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73%, AUC : 약 79%, F1 : 약 73%</a:t>
            </a:r>
            <a:endParaRPr sz="24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18" name="Google Shape;718;g179da6d4889_2_95"/>
          <p:cNvSpPr txBox="1"/>
          <p:nvPr/>
        </p:nvSpPr>
        <p:spPr>
          <a:xfrm>
            <a:off x="2217375" y="5008225"/>
            <a:ext cx="163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4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19" name="Google Shape;719;g179da6d4889_2_95"/>
          <p:cNvSpPr txBox="1"/>
          <p:nvPr/>
        </p:nvSpPr>
        <p:spPr>
          <a:xfrm rot="10800000">
            <a:off x="8355675" y="5439175"/>
            <a:ext cx="16338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>
                <a:solidFill>
                  <a:schemeClr val="accent5"/>
                </a:solidFill>
                <a:latin typeface="Impact"/>
                <a:ea typeface="Impact"/>
                <a:cs typeface="Impact"/>
                <a:sym typeface="Impact"/>
              </a:rPr>
              <a:t>“</a:t>
            </a:r>
            <a:endParaRPr sz="4800">
              <a:solidFill>
                <a:schemeClr val="accent5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20" name="Google Shape;720;g179da6d4889_2_9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179da6d4889_2_79"/>
          <p:cNvSpPr/>
          <p:nvPr/>
        </p:nvSpPr>
        <p:spPr>
          <a:xfrm>
            <a:off x="4601375" y="1039200"/>
            <a:ext cx="7122600" cy="56472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26" name="Google Shape;726;g179da6d4889_2_79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27" name="Google Shape;727;g179da6d4889_2_79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LGBM </a:t>
            </a:r>
            <a:r>
              <a:rPr b="1" lang="en-US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변수 중요도</a:t>
            </a:r>
            <a:endParaRPr b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728" name="Google Shape;728;g179da6d4889_2_79"/>
          <p:cNvPicPr preferRelativeResize="0"/>
          <p:nvPr/>
        </p:nvPicPr>
        <p:blipFill rotWithShape="1">
          <a:blip r:embed="rId3">
            <a:alphaModFix/>
          </a:blip>
          <a:srcRect b="30991" l="0" r="0" t="0"/>
          <a:stretch/>
        </p:blipFill>
        <p:spPr>
          <a:xfrm>
            <a:off x="910775" y="1039200"/>
            <a:ext cx="6185700" cy="5647200"/>
          </a:xfrm>
          <a:prstGeom prst="roundRect">
            <a:avLst>
              <a:gd fmla="val 16667" name="adj"/>
            </a:avLst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729" name="Google Shape;729;g179da6d4889_2_79"/>
          <p:cNvSpPr txBox="1"/>
          <p:nvPr/>
        </p:nvSpPr>
        <p:spPr>
          <a:xfrm>
            <a:off x="7582732" y="3324150"/>
            <a:ext cx="3625200" cy="1077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FEATURE</a:t>
            </a:r>
            <a:endParaRPr sz="3200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IMPORTANCE</a:t>
            </a:r>
            <a:endParaRPr sz="3200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730" name="Google Shape;730;g179da6d4889_2_79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179e2f5a50f_3_209"/>
          <p:cNvSpPr/>
          <p:nvPr/>
        </p:nvSpPr>
        <p:spPr>
          <a:xfrm>
            <a:off x="0" y="4261104"/>
            <a:ext cx="12192000" cy="2596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g179e2f5a50f_3_209"/>
          <p:cNvGrpSpPr/>
          <p:nvPr/>
        </p:nvGrpSpPr>
        <p:grpSpPr>
          <a:xfrm>
            <a:off x="2658342" y="5018459"/>
            <a:ext cx="408099" cy="469811"/>
            <a:chOff x="5122863" y="5226051"/>
            <a:chExt cx="650875" cy="749300"/>
          </a:xfrm>
        </p:grpSpPr>
        <p:sp>
          <p:nvSpPr>
            <p:cNvPr id="737" name="Google Shape;737;g179e2f5a50f_3_209"/>
            <p:cNvSpPr/>
            <p:nvPr/>
          </p:nvSpPr>
          <p:spPr>
            <a:xfrm>
              <a:off x="5287963" y="5846763"/>
              <a:ext cx="92075" cy="88900"/>
            </a:xfrm>
            <a:custGeom>
              <a:rect b="b" l="l" r="r" t="t"/>
              <a:pathLst>
                <a:path extrusionOk="0" h="27" w="28">
                  <a:moveTo>
                    <a:pt x="14" y="27"/>
                  </a:moveTo>
                  <a:cubicBezTo>
                    <a:pt x="22" y="27"/>
                    <a:pt x="28" y="21"/>
                    <a:pt x="28" y="13"/>
                  </a:cubicBezTo>
                  <a:cubicBezTo>
                    <a:pt x="28" y="6"/>
                    <a:pt x="22" y="0"/>
                    <a:pt x="14" y="0"/>
                  </a:cubicBezTo>
                  <a:cubicBezTo>
                    <a:pt x="6" y="0"/>
                    <a:pt x="0" y="6"/>
                    <a:pt x="0" y="13"/>
                  </a:cubicBezTo>
                  <a:cubicBezTo>
                    <a:pt x="0" y="21"/>
                    <a:pt x="6" y="27"/>
                    <a:pt x="14" y="27"/>
                  </a:cubicBezTo>
                  <a:close/>
                  <a:moveTo>
                    <a:pt x="14" y="4"/>
                  </a:moveTo>
                  <a:cubicBezTo>
                    <a:pt x="19" y="4"/>
                    <a:pt x="23" y="8"/>
                    <a:pt x="23" y="13"/>
                  </a:cubicBezTo>
                  <a:cubicBezTo>
                    <a:pt x="23" y="18"/>
                    <a:pt x="19" y="23"/>
                    <a:pt x="14" y="23"/>
                  </a:cubicBezTo>
                  <a:cubicBezTo>
                    <a:pt x="9" y="23"/>
                    <a:pt x="5" y="18"/>
                    <a:pt x="5" y="13"/>
                  </a:cubicBezTo>
                  <a:cubicBezTo>
                    <a:pt x="5" y="8"/>
                    <a:pt x="9" y="4"/>
                    <a:pt x="14" y="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g179e2f5a50f_3_209"/>
            <p:cNvSpPr/>
            <p:nvPr/>
          </p:nvSpPr>
          <p:spPr>
            <a:xfrm>
              <a:off x="5122863" y="5226051"/>
              <a:ext cx="650875" cy="749300"/>
            </a:xfrm>
            <a:custGeom>
              <a:rect b="b" l="l" r="r" t="t"/>
              <a:pathLst>
                <a:path extrusionOk="0" h="227" w="197">
                  <a:moveTo>
                    <a:pt x="194" y="46"/>
                  </a:moveTo>
                  <a:cubicBezTo>
                    <a:pt x="128" y="46"/>
                    <a:pt x="128" y="46"/>
                    <a:pt x="128" y="46"/>
                  </a:cubicBezTo>
                  <a:cubicBezTo>
                    <a:pt x="128" y="25"/>
                    <a:pt x="128" y="25"/>
                    <a:pt x="128" y="25"/>
                  </a:cubicBezTo>
                  <a:cubicBezTo>
                    <a:pt x="128" y="15"/>
                    <a:pt x="128" y="15"/>
                    <a:pt x="128" y="15"/>
                  </a:cubicBezTo>
                  <a:cubicBezTo>
                    <a:pt x="128" y="7"/>
                    <a:pt x="121" y="0"/>
                    <a:pt x="112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0" y="220"/>
                    <a:pt x="7" y="227"/>
                    <a:pt x="16" y="227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21" y="227"/>
                    <a:pt x="128" y="220"/>
                    <a:pt x="128" y="211"/>
                  </a:cubicBezTo>
                  <a:cubicBezTo>
                    <a:pt x="128" y="178"/>
                    <a:pt x="128" y="178"/>
                    <a:pt x="128" y="178"/>
                  </a:cubicBezTo>
                  <a:cubicBezTo>
                    <a:pt x="128" y="123"/>
                    <a:pt x="128" y="123"/>
                    <a:pt x="128" y="123"/>
                  </a:cubicBezTo>
                  <a:cubicBezTo>
                    <a:pt x="194" y="123"/>
                    <a:pt x="194" y="123"/>
                    <a:pt x="194" y="123"/>
                  </a:cubicBezTo>
                  <a:cubicBezTo>
                    <a:pt x="196" y="123"/>
                    <a:pt x="197" y="122"/>
                    <a:pt x="197" y="121"/>
                  </a:cubicBezTo>
                  <a:cubicBezTo>
                    <a:pt x="197" y="48"/>
                    <a:pt x="197" y="48"/>
                    <a:pt x="197" y="48"/>
                  </a:cubicBezTo>
                  <a:cubicBezTo>
                    <a:pt x="197" y="47"/>
                    <a:pt x="196" y="46"/>
                    <a:pt x="194" y="46"/>
                  </a:cubicBezTo>
                  <a:close/>
                  <a:moveTo>
                    <a:pt x="5" y="15"/>
                  </a:moveTo>
                  <a:cubicBezTo>
                    <a:pt x="5" y="9"/>
                    <a:pt x="10" y="5"/>
                    <a:pt x="16" y="5"/>
                  </a:cubicBezTo>
                  <a:cubicBezTo>
                    <a:pt x="112" y="5"/>
                    <a:pt x="112" y="5"/>
                    <a:pt x="112" y="5"/>
                  </a:cubicBezTo>
                  <a:cubicBezTo>
                    <a:pt x="118" y="5"/>
                    <a:pt x="123" y="9"/>
                    <a:pt x="123" y="15"/>
                  </a:cubicBezTo>
                  <a:cubicBezTo>
                    <a:pt x="123" y="23"/>
                    <a:pt x="123" y="23"/>
                    <a:pt x="123" y="23"/>
                  </a:cubicBezTo>
                  <a:cubicBezTo>
                    <a:pt x="5" y="23"/>
                    <a:pt x="5" y="23"/>
                    <a:pt x="5" y="23"/>
                  </a:cubicBezTo>
                  <a:lnTo>
                    <a:pt x="5" y="15"/>
                  </a:lnTo>
                  <a:close/>
                  <a:moveTo>
                    <a:pt x="123" y="211"/>
                  </a:moveTo>
                  <a:cubicBezTo>
                    <a:pt x="123" y="217"/>
                    <a:pt x="118" y="222"/>
                    <a:pt x="112" y="222"/>
                  </a:cubicBezTo>
                  <a:cubicBezTo>
                    <a:pt x="16" y="222"/>
                    <a:pt x="16" y="222"/>
                    <a:pt x="16" y="222"/>
                  </a:cubicBezTo>
                  <a:cubicBezTo>
                    <a:pt x="10" y="222"/>
                    <a:pt x="5" y="217"/>
                    <a:pt x="5" y="211"/>
                  </a:cubicBezTo>
                  <a:cubicBezTo>
                    <a:pt x="5" y="181"/>
                    <a:pt x="5" y="181"/>
                    <a:pt x="5" y="181"/>
                  </a:cubicBezTo>
                  <a:cubicBezTo>
                    <a:pt x="123" y="181"/>
                    <a:pt x="123" y="181"/>
                    <a:pt x="123" y="181"/>
                  </a:cubicBezTo>
                  <a:lnTo>
                    <a:pt x="123" y="211"/>
                  </a:lnTo>
                  <a:close/>
                  <a:moveTo>
                    <a:pt x="123" y="176"/>
                  </a:moveTo>
                  <a:cubicBezTo>
                    <a:pt x="5" y="176"/>
                    <a:pt x="5" y="176"/>
                    <a:pt x="5" y="176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123" y="28"/>
                    <a:pt x="123" y="28"/>
                    <a:pt x="123" y="28"/>
                  </a:cubicBezTo>
                  <a:cubicBezTo>
                    <a:pt x="123" y="46"/>
                    <a:pt x="123" y="46"/>
                    <a:pt x="123" y="46"/>
                  </a:cubicBezTo>
                  <a:cubicBezTo>
                    <a:pt x="56" y="46"/>
                    <a:pt x="56" y="46"/>
                    <a:pt x="56" y="46"/>
                  </a:cubicBezTo>
                  <a:cubicBezTo>
                    <a:pt x="55" y="46"/>
                    <a:pt x="54" y="47"/>
                    <a:pt x="54" y="48"/>
                  </a:cubicBezTo>
                  <a:cubicBezTo>
                    <a:pt x="54" y="121"/>
                    <a:pt x="54" y="121"/>
                    <a:pt x="54" y="121"/>
                  </a:cubicBezTo>
                  <a:cubicBezTo>
                    <a:pt x="54" y="122"/>
                    <a:pt x="55" y="123"/>
                    <a:pt x="56" y="123"/>
                  </a:cubicBezTo>
                  <a:cubicBezTo>
                    <a:pt x="69" y="123"/>
                    <a:pt x="69" y="123"/>
                    <a:pt x="69" y="123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69" y="145"/>
                    <a:pt x="70" y="146"/>
                    <a:pt x="71" y="146"/>
                  </a:cubicBezTo>
                  <a:cubicBezTo>
                    <a:pt x="71" y="146"/>
                    <a:pt x="71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2" y="146"/>
                    <a:pt x="72" y="146"/>
                  </a:cubicBezTo>
                  <a:cubicBezTo>
                    <a:pt x="72" y="146"/>
                    <a:pt x="73" y="146"/>
                    <a:pt x="73" y="146"/>
                  </a:cubicBezTo>
                  <a:cubicBezTo>
                    <a:pt x="103" y="123"/>
                    <a:pt x="103" y="123"/>
                    <a:pt x="103" y="123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23" y="176"/>
                  </a:lnTo>
                  <a:close/>
                  <a:moveTo>
                    <a:pt x="192" y="119"/>
                  </a:moveTo>
                  <a:cubicBezTo>
                    <a:pt x="125" y="119"/>
                    <a:pt x="125" y="119"/>
                    <a:pt x="125" y="119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2" y="119"/>
                    <a:pt x="101" y="119"/>
                    <a:pt x="101" y="119"/>
                  </a:cubicBezTo>
                  <a:cubicBezTo>
                    <a:pt x="74" y="139"/>
                    <a:pt x="74" y="139"/>
                    <a:pt x="74" y="139"/>
                  </a:cubicBezTo>
                  <a:cubicBezTo>
                    <a:pt x="74" y="121"/>
                    <a:pt x="74" y="121"/>
                    <a:pt x="74" y="121"/>
                  </a:cubicBezTo>
                  <a:cubicBezTo>
                    <a:pt x="74" y="120"/>
                    <a:pt x="73" y="119"/>
                    <a:pt x="72" y="119"/>
                  </a:cubicBezTo>
                  <a:cubicBezTo>
                    <a:pt x="59" y="119"/>
                    <a:pt x="59" y="119"/>
                    <a:pt x="59" y="119"/>
                  </a:cubicBezTo>
                  <a:cubicBezTo>
                    <a:pt x="59" y="51"/>
                    <a:pt x="59" y="51"/>
                    <a:pt x="59" y="51"/>
                  </a:cubicBezTo>
                  <a:cubicBezTo>
                    <a:pt x="125" y="51"/>
                    <a:pt x="125" y="51"/>
                    <a:pt x="125" y="51"/>
                  </a:cubicBezTo>
                  <a:cubicBezTo>
                    <a:pt x="192" y="51"/>
                    <a:pt x="192" y="51"/>
                    <a:pt x="192" y="51"/>
                  </a:cubicBezTo>
                  <a:lnTo>
                    <a:pt x="192" y="11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g179e2f5a50f_3_209"/>
            <p:cNvSpPr/>
            <p:nvPr/>
          </p:nvSpPr>
          <p:spPr>
            <a:xfrm>
              <a:off x="5284788" y="5262563"/>
              <a:ext cx="60325" cy="17463"/>
            </a:xfrm>
            <a:custGeom>
              <a:rect b="b" l="l" r="r" t="t"/>
              <a:pathLst>
                <a:path extrusionOk="0" h="5" w="18">
                  <a:moveTo>
                    <a:pt x="1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8" y="4"/>
                    <a:pt x="18" y="3"/>
                  </a:cubicBezTo>
                  <a:cubicBezTo>
                    <a:pt x="18" y="1"/>
                    <a:pt x="17" y="0"/>
                    <a:pt x="1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g179e2f5a50f_3_209"/>
            <p:cNvSpPr/>
            <p:nvPr/>
          </p:nvSpPr>
          <p:spPr>
            <a:xfrm>
              <a:off x="5357813" y="5262563"/>
              <a:ext cx="26987" cy="17463"/>
            </a:xfrm>
            <a:custGeom>
              <a:rect b="b" l="l" r="r" t="t"/>
              <a:pathLst>
                <a:path extrusionOk="0" h="5" w="8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8" y="4"/>
                    <a:pt x="8" y="3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g179e2f5a50f_3_209"/>
            <p:cNvSpPr/>
            <p:nvPr/>
          </p:nvSpPr>
          <p:spPr>
            <a:xfrm>
              <a:off x="5376863" y="5437188"/>
              <a:ext cx="296862" cy="17463"/>
            </a:xfrm>
            <a:custGeom>
              <a:rect b="b" l="l" r="r" t="t"/>
              <a:pathLst>
                <a:path extrusionOk="0" h="5" w="90">
                  <a:moveTo>
                    <a:pt x="0" y="3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5"/>
                    <a:pt x="90" y="4"/>
                    <a:pt x="90" y="3"/>
                  </a:cubicBezTo>
                  <a:cubicBezTo>
                    <a:pt x="90" y="1"/>
                    <a:pt x="89" y="0"/>
                    <a:pt x="8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g179e2f5a50f_3_209"/>
            <p:cNvSpPr/>
            <p:nvPr/>
          </p:nvSpPr>
          <p:spPr>
            <a:xfrm>
              <a:off x="5376863" y="5491163"/>
              <a:ext cx="296862" cy="15875"/>
            </a:xfrm>
            <a:custGeom>
              <a:rect b="b" l="l" r="r" t="t"/>
              <a:pathLst>
                <a:path extrusionOk="0" h="5" w="90">
                  <a:moveTo>
                    <a:pt x="8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3" y="5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9" y="5"/>
                    <a:pt x="90" y="4"/>
                    <a:pt x="90" y="2"/>
                  </a:cubicBezTo>
                  <a:cubicBezTo>
                    <a:pt x="90" y="1"/>
                    <a:pt x="89" y="0"/>
                    <a:pt x="8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g179e2f5a50f_3_209"/>
            <p:cNvSpPr/>
            <p:nvPr/>
          </p:nvSpPr>
          <p:spPr>
            <a:xfrm>
              <a:off x="5376863" y="5543551"/>
              <a:ext cx="204787" cy="12700"/>
            </a:xfrm>
            <a:custGeom>
              <a:rect b="b" l="l" r="r" t="t"/>
              <a:pathLst>
                <a:path extrusionOk="0" h="4" w="62">
                  <a:moveTo>
                    <a:pt x="60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3" y="4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61" y="4"/>
                    <a:pt x="62" y="3"/>
                    <a:pt x="62" y="2"/>
                  </a:cubicBezTo>
                  <a:cubicBezTo>
                    <a:pt x="62" y="1"/>
                    <a:pt x="61" y="0"/>
                    <a:pt x="6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44" name="Google Shape;744;g179e2f5a50f_3_209"/>
          <p:cNvGrpSpPr/>
          <p:nvPr/>
        </p:nvGrpSpPr>
        <p:grpSpPr>
          <a:xfrm>
            <a:off x="5017362" y="5085749"/>
            <a:ext cx="479765" cy="335437"/>
            <a:chOff x="6737350" y="2452688"/>
            <a:chExt cx="765175" cy="534988"/>
          </a:xfrm>
        </p:grpSpPr>
        <p:sp>
          <p:nvSpPr>
            <p:cNvPr id="745" name="Google Shape;745;g179e2f5a50f_3_209"/>
            <p:cNvSpPr/>
            <p:nvPr/>
          </p:nvSpPr>
          <p:spPr>
            <a:xfrm>
              <a:off x="6811963" y="2495551"/>
              <a:ext cx="611187" cy="390525"/>
            </a:xfrm>
            <a:custGeom>
              <a:rect b="b" l="l" r="r" t="t"/>
              <a:pathLst>
                <a:path extrusionOk="0" h="118" w="185">
                  <a:moveTo>
                    <a:pt x="183" y="0"/>
                  </a:moveTo>
                  <a:cubicBezTo>
                    <a:pt x="114" y="0"/>
                    <a:pt x="114" y="0"/>
                    <a:pt x="11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7"/>
                    <a:pt x="1" y="118"/>
                    <a:pt x="3" y="118"/>
                  </a:cubicBezTo>
                  <a:cubicBezTo>
                    <a:pt x="183" y="118"/>
                    <a:pt x="183" y="118"/>
                    <a:pt x="183" y="118"/>
                  </a:cubicBezTo>
                  <a:cubicBezTo>
                    <a:pt x="184" y="118"/>
                    <a:pt x="185" y="117"/>
                    <a:pt x="185" y="115"/>
                  </a:cubicBezTo>
                  <a:cubicBezTo>
                    <a:pt x="185" y="3"/>
                    <a:pt x="185" y="3"/>
                    <a:pt x="185" y="3"/>
                  </a:cubicBezTo>
                  <a:cubicBezTo>
                    <a:pt x="185" y="1"/>
                    <a:pt x="184" y="0"/>
                    <a:pt x="183" y="0"/>
                  </a:cubicBezTo>
                  <a:close/>
                  <a:moveTo>
                    <a:pt x="180" y="5"/>
                  </a:moveTo>
                  <a:cubicBezTo>
                    <a:pt x="180" y="28"/>
                    <a:pt x="180" y="28"/>
                    <a:pt x="180" y="28"/>
                  </a:cubicBezTo>
                  <a:cubicBezTo>
                    <a:pt x="135" y="28"/>
                    <a:pt x="135" y="28"/>
                    <a:pt x="135" y="28"/>
                  </a:cubicBezTo>
                  <a:cubicBezTo>
                    <a:pt x="119" y="5"/>
                    <a:pt x="119" y="5"/>
                    <a:pt x="119" y="5"/>
                  </a:cubicBezTo>
                  <a:lnTo>
                    <a:pt x="180" y="5"/>
                  </a:lnTo>
                  <a:close/>
                  <a:moveTo>
                    <a:pt x="5" y="5"/>
                  </a:moveTo>
                  <a:cubicBezTo>
                    <a:pt x="113" y="5"/>
                    <a:pt x="113" y="5"/>
                    <a:pt x="113" y="5"/>
                  </a:cubicBezTo>
                  <a:cubicBezTo>
                    <a:pt x="129" y="28"/>
                    <a:pt x="129" y="28"/>
                    <a:pt x="129" y="28"/>
                  </a:cubicBezTo>
                  <a:cubicBezTo>
                    <a:pt x="5" y="28"/>
                    <a:pt x="5" y="28"/>
                    <a:pt x="5" y="28"/>
                  </a:cubicBezTo>
                  <a:lnTo>
                    <a:pt x="5" y="5"/>
                  </a:lnTo>
                  <a:close/>
                  <a:moveTo>
                    <a:pt x="5" y="113"/>
                  </a:moveTo>
                  <a:cubicBezTo>
                    <a:pt x="5" y="33"/>
                    <a:pt x="5" y="33"/>
                    <a:pt x="5" y="33"/>
                  </a:cubicBezTo>
                  <a:cubicBezTo>
                    <a:pt x="133" y="33"/>
                    <a:pt x="133" y="33"/>
                    <a:pt x="133" y="33"/>
                  </a:cubicBezTo>
                  <a:cubicBezTo>
                    <a:pt x="180" y="33"/>
                    <a:pt x="180" y="33"/>
                    <a:pt x="180" y="33"/>
                  </a:cubicBezTo>
                  <a:cubicBezTo>
                    <a:pt x="180" y="113"/>
                    <a:pt x="180" y="113"/>
                    <a:pt x="180" y="113"/>
                  </a:cubicBezTo>
                  <a:lnTo>
                    <a:pt x="5" y="113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g179e2f5a50f_3_209"/>
            <p:cNvSpPr/>
            <p:nvPr/>
          </p:nvSpPr>
          <p:spPr>
            <a:xfrm>
              <a:off x="6737350" y="2452688"/>
              <a:ext cx="765175" cy="534988"/>
            </a:xfrm>
            <a:custGeom>
              <a:rect b="b" l="l" r="r" t="t"/>
              <a:pathLst>
                <a:path extrusionOk="0" h="162" w="232">
                  <a:moveTo>
                    <a:pt x="224" y="140"/>
                  </a:moveTo>
                  <a:cubicBezTo>
                    <a:pt x="222" y="140"/>
                    <a:pt x="222" y="140"/>
                    <a:pt x="222" y="140"/>
                  </a:cubicBezTo>
                  <a:cubicBezTo>
                    <a:pt x="222" y="12"/>
                    <a:pt x="222" y="12"/>
                    <a:pt x="222" y="12"/>
                  </a:cubicBezTo>
                  <a:cubicBezTo>
                    <a:pt x="222" y="5"/>
                    <a:pt x="216" y="0"/>
                    <a:pt x="21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0" y="5"/>
                    <a:pt x="10" y="12"/>
                  </a:cubicBezTo>
                  <a:cubicBezTo>
                    <a:pt x="10" y="140"/>
                    <a:pt x="10" y="140"/>
                    <a:pt x="10" y="140"/>
                  </a:cubicBezTo>
                  <a:cubicBezTo>
                    <a:pt x="7" y="140"/>
                    <a:pt x="7" y="140"/>
                    <a:pt x="7" y="140"/>
                  </a:cubicBezTo>
                  <a:cubicBezTo>
                    <a:pt x="3" y="140"/>
                    <a:pt x="0" y="143"/>
                    <a:pt x="0" y="147"/>
                  </a:cubicBezTo>
                  <a:cubicBezTo>
                    <a:pt x="0" y="154"/>
                    <a:pt x="0" y="154"/>
                    <a:pt x="0" y="154"/>
                  </a:cubicBezTo>
                  <a:cubicBezTo>
                    <a:pt x="0" y="158"/>
                    <a:pt x="3" y="162"/>
                    <a:pt x="7" y="162"/>
                  </a:cubicBezTo>
                  <a:cubicBezTo>
                    <a:pt x="224" y="162"/>
                    <a:pt x="224" y="162"/>
                    <a:pt x="224" y="162"/>
                  </a:cubicBezTo>
                  <a:cubicBezTo>
                    <a:pt x="229" y="162"/>
                    <a:pt x="232" y="158"/>
                    <a:pt x="232" y="154"/>
                  </a:cubicBezTo>
                  <a:cubicBezTo>
                    <a:pt x="232" y="147"/>
                    <a:pt x="232" y="147"/>
                    <a:pt x="232" y="147"/>
                  </a:cubicBezTo>
                  <a:cubicBezTo>
                    <a:pt x="232" y="143"/>
                    <a:pt x="229" y="140"/>
                    <a:pt x="224" y="140"/>
                  </a:cubicBezTo>
                  <a:close/>
                  <a:moveTo>
                    <a:pt x="14" y="12"/>
                  </a:moveTo>
                  <a:cubicBezTo>
                    <a:pt x="14" y="8"/>
                    <a:pt x="18" y="4"/>
                    <a:pt x="22" y="4"/>
                  </a:cubicBezTo>
                  <a:cubicBezTo>
                    <a:pt x="210" y="4"/>
                    <a:pt x="210" y="4"/>
                    <a:pt x="210" y="4"/>
                  </a:cubicBezTo>
                  <a:cubicBezTo>
                    <a:pt x="214" y="4"/>
                    <a:pt x="217" y="8"/>
                    <a:pt x="217" y="12"/>
                  </a:cubicBezTo>
                  <a:cubicBezTo>
                    <a:pt x="217" y="140"/>
                    <a:pt x="217" y="140"/>
                    <a:pt x="217" y="140"/>
                  </a:cubicBezTo>
                  <a:cubicBezTo>
                    <a:pt x="14" y="140"/>
                    <a:pt x="14" y="140"/>
                    <a:pt x="14" y="140"/>
                  </a:cubicBezTo>
                  <a:lnTo>
                    <a:pt x="14" y="12"/>
                  </a:lnTo>
                  <a:close/>
                  <a:moveTo>
                    <a:pt x="227" y="154"/>
                  </a:moveTo>
                  <a:cubicBezTo>
                    <a:pt x="227" y="156"/>
                    <a:pt x="226" y="157"/>
                    <a:pt x="224" y="157"/>
                  </a:cubicBezTo>
                  <a:cubicBezTo>
                    <a:pt x="7" y="157"/>
                    <a:pt x="7" y="157"/>
                    <a:pt x="7" y="157"/>
                  </a:cubicBezTo>
                  <a:cubicBezTo>
                    <a:pt x="6" y="157"/>
                    <a:pt x="4" y="156"/>
                    <a:pt x="4" y="154"/>
                  </a:cubicBezTo>
                  <a:cubicBezTo>
                    <a:pt x="4" y="147"/>
                    <a:pt x="4" y="147"/>
                    <a:pt x="4" y="147"/>
                  </a:cubicBezTo>
                  <a:cubicBezTo>
                    <a:pt x="4" y="146"/>
                    <a:pt x="6" y="144"/>
                    <a:pt x="7" y="144"/>
                  </a:cubicBezTo>
                  <a:cubicBezTo>
                    <a:pt x="12" y="144"/>
                    <a:pt x="12" y="144"/>
                    <a:pt x="12" y="144"/>
                  </a:cubicBezTo>
                  <a:cubicBezTo>
                    <a:pt x="220" y="144"/>
                    <a:pt x="220" y="144"/>
                    <a:pt x="220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6" y="144"/>
                    <a:pt x="227" y="146"/>
                    <a:pt x="227" y="147"/>
                  </a:cubicBezTo>
                  <a:lnTo>
                    <a:pt x="227" y="1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g179e2f5a50f_3_209"/>
            <p:cNvSpPr/>
            <p:nvPr/>
          </p:nvSpPr>
          <p:spPr>
            <a:xfrm>
              <a:off x="6869113" y="2647951"/>
              <a:ext cx="161925" cy="171450"/>
            </a:xfrm>
            <a:custGeom>
              <a:rect b="b" l="l" r="r" t="t"/>
              <a:pathLst>
                <a:path extrusionOk="0" h="52" w="49">
                  <a:moveTo>
                    <a:pt x="47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1" y="52"/>
                    <a:pt x="2" y="52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8" y="52"/>
                    <a:pt x="49" y="51"/>
                    <a:pt x="49" y="49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1"/>
                    <a:pt x="48" y="0"/>
                    <a:pt x="47" y="0"/>
                  </a:cubicBezTo>
                  <a:close/>
                  <a:moveTo>
                    <a:pt x="45" y="47"/>
                  </a:moveTo>
                  <a:cubicBezTo>
                    <a:pt x="5" y="47"/>
                    <a:pt x="5" y="47"/>
                    <a:pt x="5" y="4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5" y="5"/>
                    <a:pt x="45" y="5"/>
                    <a:pt x="45" y="5"/>
                  </a:cubicBezTo>
                  <a:lnTo>
                    <a:pt x="45" y="4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g179e2f5a50f_3_209"/>
            <p:cNvSpPr/>
            <p:nvPr/>
          </p:nvSpPr>
          <p:spPr>
            <a:xfrm>
              <a:off x="7102475" y="2681288"/>
              <a:ext cx="241300" cy="15875"/>
            </a:xfrm>
            <a:custGeom>
              <a:rect b="b" l="l" r="r" t="t"/>
              <a:pathLst>
                <a:path extrusionOk="0" h="5" w="73">
                  <a:moveTo>
                    <a:pt x="7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1" y="5"/>
                    <a:pt x="73" y="4"/>
                    <a:pt x="73" y="2"/>
                  </a:cubicBezTo>
                  <a:cubicBezTo>
                    <a:pt x="73" y="1"/>
                    <a:pt x="71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g179e2f5a50f_3_209"/>
            <p:cNvSpPr/>
            <p:nvPr/>
          </p:nvSpPr>
          <p:spPr>
            <a:xfrm>
              <a:off x="7102475" y="2724151"/>
              <a:ext cx="241300" cy="15875"/>
            </a:xfrm>
            <a:custGeom>
              <a:rect b="b" l="l" r="r" t="t"/>
              <a:pathLst>
                <a:path extrusionOk="0" h="5" w="73">
                  <a:moveTo>
                    <a:pt x="7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70" y="5"/>
                    <a:pt x="70" y="5"/>
                    <a:pt x="70" y="5"/>
                  </a:cubicBezTo>
                  <a:cubicBezTo>
                    <a:pt x="71" y="5"/>
                    <a:pt x="73" y="4"/>
                    <a:pt x="73" y="3"/>
                  </a:cubicBezTo>
                  <a:cubicBezTo>
                    <a:pt x="73" y="1"/>
                    <a:pt x="71" y="0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g179e2f5a50f_3_209"/>
            <p:cNvSpPr/>
            <p:nvPr/>
          </p:nvSpPr>
          <p:spPr>
            <a:xfrm>
              <a:off x="7102475" y="2767013"/>
              <a:ext cx="171450" cy="15875"/>
            </a:xfrm>
            <a:custGeom>
              <a:rect b="b" l="l" r="r" t="t"/>
              <a:pathLst>
                <a:path extrusionOk="0" h="5" w="52">
                  <a:moveTo>
                    <a:pt x="5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2"/>
                    <a:pt x="0" y="3"/>
                  </a:cubicBezTo>
                  <a:cubicBezTo>
                    <a:pt x="0" y="4"/>
                    <a:pt x="1" y="5"/>
                    <a:pt x="2" y="5"/>
                  </a:cubicBezTo>
                  <a:cubicBezTo>
                    <a:pt x="50" y="5"/>
                    <a:pt x="50" y="5"/>
                    <a:pt x="50" y="5"/>
                  </a:cubicBezTo>
                  <a:cubicBezTo>
                    <a:pt x="51" y="5"/>
                    <a:pt x="52" y="4"/>
                    <a:pt x="52" y="3"/>
                  </a:cubicBezTo>
                  <a:cubicBezTo>
                    <a:pt x="52" y="2"/>
                    <a:pt x="51" y="0"/>
                    <a:pt x="5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1" name="Google Shape;751;g179e2f5a50f_3_209"/>
          <p:cNvGrpSpPr/>
          <p:nvPr/>
        </p:nvGrpSpPr>
        <p:grpSpPr>
          <a:xfrm>
            <a:off x="9833191" y="5018457"/>
            <a:ext cx="471801" cy="469811"/>
            <a:chOff x="1655763" y="5268913"/>
            <a:chExt cx="752474" cy="749300"/>
          </a:xfrm>
        </p:grpSpPr>
        <p:sp>
          <p:nvSpPr>
            <p:cNvPr id="752" name="Google Shape;752;g179e2f5a50f_3_209"/>
            <p:cNvSpPr/>
            <p:nvPr/>
          </p:nvSpPr>
          <p:spPr>
            <a:xfrm>
              <a:off x="1655763" y="5418138"/>
              <a:ext cx="596900" cy="600075"/>
            </a:xfrm>
            <a:custGeom>
              <a:rect b="b" l="l" r="r" t="t"/>
              <a:pathLst>
                <a:path extrusionOk="0" h="182" w="181">
                  <a:moveTo>
                    <a:pt x="156" y="103"/>
                  </a:moveTo>
                  <a:cubicBezTo>
                    <a:pt x="156" y="103"/>
                    <a:pt x="156" y="103"/>
                    <a:pt x="156" y="103"/>
                  </a:cubicBezTo>
                  <a:cubicBezTo>
                    <a:pt x="149" y="96"/>
                    <a:pt x="137" y="96"/>
                    <a:pt x="129" y="103"/>
                  </a:cubicBezTo>
                  <a:cubicBezTo>
                    <a:pt x="114" y="118"/>
                    <a:pt x="114" y="118"/>
                    <a:pt x="114" y="118"/>
                  </a:cubicBezTo>
                  <a:cubicBezTo>
                    <a:pt x="63" y="67"/>
                    <a:pt x="63" y="67"/>
                    <a:pt x="63" y="67"/>
                  </a:cubicBezTo>
                  <a:cubicBezTo>
                    <a:pt x="78" y="52"/>
                    <a:pt x="78" y="52"/>
                    <a:pt x="78" y="52"/>
                  </a:cubicBezTo>
                  <a:cubicBezTo>
                    <a:pt x="81" y="49"/>
                    <a:pt x="83" y="44"/>
                    <a:pt x="83" y="39"/>
                  </a:cubicBezTo>
                  <a:cubicBezTo>
                    <a:pt x="83" y="33"/>
                    <a:pt x="81" y="29"/>
                    <a:pt x="78" y="25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5" y="2"/>
                    <a:pt x="50" y="0"/>
                    <a:pt x="45" y="0"/>
                  </a:cubicBezTo>
                  <a:cubicBezTo>
                    <a:pt x="40" y="0"/>
                    <a:pt x="35" y="2"/>
                    <a:pt x="31" y="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7" y="30"/>
                    <a:pt x="0" y="46"/>
                    <a:pt x="0" y="64"/>
                  </a:cubicBezTo>
                  <a:cubicBezTo>
                    <a:pt x="0" y="82"/>
                    <a:pt x="7" y="98"/>
                    <a:pt x="19" y="110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83" y="174"/>
                    <a:pt x="100" y="181"/>
                    <a:pt x="117" y="181"/>
                  </a:cubicBezTo>
                  <a:cubicBezTo>
                    <a:pt x="135" y="181"/>
                    <a:pt x="151" y="174"/>
                    <a:pt x="164" y="162"/>
                  </a:cubicBezTo>
                  <a:cubicBezTo>
                    <a:pt x="175" y="150"/>
                    <a:pt x="175" y="150"/>
                    <a:pt x="175" y="150"/>
                  </a:cubicBezTo>
                  <a:cubicBezTo>
                    <a:pt x="179" y="146"/>
                    <a:pt x="181" y="141"/>
                    <a:pt x="181" y="136"/>
                  </a:cubicBezTo>
                  <a:cubicBezTo>
                    <a:pt x="181" y="131"/>
                    <a:pt x="179" y="126"/>
                    <a:pt x="175" y="123"/>
                  </a:cubicBezTo>
                  <a:lnTo>
                    <a:pt x="156" y="103"/>
                  </a:lnTo>
                  <a:close/>
                  <a:moveTo>
                    <a:pt x="172" y="147"/>
                  </a:moveTo>
                  <a:cubicBezTo>
                    <a:pt x="160" y="158"/>
                    <a:pt x="160" y="158"/>
                    <a:pt x="160" y="158"/>
                  </a:cubicBezTo>
                  <a:cubicBezTo>
                    <a:pt x="137" y="182"/>
                    <a:pt x="98" y="182"/>
                    <a:pt x="74" y="158"/>
                  </a:cubicBezTo>
                  <a:cubicBezTo>
                    <a:pt x="23" y="107"/>
                    <a:pt x="23" y="107"/>
                    <a:pt x="23" y="107"/>
                  </a:cubicBezTo>
                  <a:cubicBezTo>
                    <a:pt x="12" y="96"/>
                    <a:pt x="5" y="80"/>
                    <a:pt x="5" y="64"/>
                  </a:cubicBezTo>
                  <a:cubicBezTo>
                    <a:pt x="5" y="48"/>
                    <a:pt x="12" y="33"/>
                    <a:pt x="23" y="21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8" y="7"/>
                    <a:pt x="41" y="5"/>
                    <a:pt x="45" y="5"/>
                  </a:cubicBezTo>
                  <a:cubicBezTo>
                    <a:pt x="49" y="5"/>
                    <a:pt x="52" y="7"/>
                    <a:pt x="55" y="9"/>
                  </a:cubicBezTo>
                  <a:cubicBezTo>
                    <a:pt x="74" y="28"/>
                    <a:pt x="74" y="28"/>
                    <a:pt x="74" y="28"/>
                  </a:cubicBezTo>
                  <a:cubicBezTo>
                    <a:pt x="77" y="31"/>
                    <a:pt x="79" y="35"/>
                    <a:pt x="79" y="39"/>
                  </a:cubicBezTo>
                  <a:cubicBezTo>
                    <a:pt x="79" y="42"/>
                    <a:pt x="77" y="46"/>
                    <a:pt x="74" y="49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57" y="66"/>
                    <a:pt x="57" y="68"/>
                    <a:pt x="58" y="69"/>
                  </a:cubicBezTo>
                  <a:cubicBezTo>
                    <a:pt x="113" y="124"/>
                    <a:pt x="113" y="124"/>
                    <a:pt x="113" y="124"/>
                  </a:cubicBezTo>
                  <a:cubicBezTo>
                    <a:pt x="113" y="124"/>
                    <a:pt x="114" y="124"/>
                    <a:pt x="114" y="124"/>
                  </a:cubicBezTo>
                  <a:cubicBezTo>
                    <a:pt x="115" y="124"/>
                    <a:pt x="116" y="124"/>
                    <a:pt x="116" y="124"/>
                  </a:cubicBezTo>
                  <a:cubicBezTo>
                    <a:pt x="132" y="106"/>
                    <a:pt x="132" y="106"/>
                    <a:pt x="132" y="106"/>
                  </a:cubicBezTo>
                  <a:cubicBezTo>
                    <a:pt x="138" y="101"/>
                    <a:pt x="147" y="101"/>
                    <a:pt x="153" y="106"/>
                  </a:cubicBezTo>
                  <a:cubicBezTo>
                    <a:pt x="172" y="126"/>
                    <a:pt x="172" y="126"/>
                    <a:pt x="172" y="126"/>
                  </a:cubicBezTo>
                  <a:cubicBezTo>
                    <a:pt x="178" y="132"/>
                    <a:pt x="178" y="141"/>
                    <a:pt x="172" y="1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g179e2f5a50f_3_209"/>
            <p:cNvSpPr/>
            <p:nvPr/>
          </p:nvSpPr>
          <p:spPr>
            <a:xfrm>
              <a:off x="2038350" y="5268913"/>
              <a:ext cx="369887" cy="366713"/>
            </a:xfrm>
            <a:custGeom>
              <a:rect b="b" l="l" r="r" t="t"/>
              <a:pathLst>
                <a:path extrusionOk="0" h="111" w="112">
                  <a:moveTo>
                    <a:pt x="89" y="11"/>
                  </a:moveTo>
                  <a:cubicBezTo>
                    <a:pt x="79" y="3"/>
                    <a:pt x="68" y="0"/>
                    <a:pt x="56" y="0"/>
                  </a:cubicBezTo>
                  <a:cubicBezTo>
                    <a:pt x="44" y="0"/>
                    <a:pt x="32" y="3"/>
                    <a:pt x="23" y="11"/>
                  </a:cubicBezTo>
                  <a:cubicBezTo>
                    <a:pt x="9" y="21"/>
                    <a:pt x="0" y="38"/>
                    <a:pt x="0" y="55"/>
                  </a:cubicBezTo>
                  <a:cubicBezTo>
                    <a:pt x="0" y="71"/>
                    <a:pt x="7" y="86"/>
                    <a:pt x="19" y="97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19" y="97"/>
                    <a:pt x="20" y="98"/>
                    <a:pt x="20" y="98"/>
                  </a:cubicBezTo>
                  <a:cubicBezTo>
                    <a:pt x="21" y="98"/>
                    <a:pt x="21" y="98"/>
                    <a:pt x="21" y="98"/>
                  </a:cubicBezTo>
                  <a:cubicBezTo>
                    <a:pt x="21" y="99"/>
                    <a:pt x="22" y="99"/>
                    <a:pt x="22" y="100"/>
                  </a:cubicBezTo>
                  <a:cubicBezTo>
                    <a:pt x="22" y="100"/>
                    <a:pt x="23" y="100"/>
                    <a:pt x="23" y="100"/>
                  </a:cubicBezTo>
                  <a:cubicBezTo>
                    <a:pt x="23" y="100"/>
                    <a:pt x="24" y="101"/>
                    <a:pt x="24" y="101"/>
                  </a:cubicBezTo>
                  <a:cubicBezTo>
                    <a:pt x="24" y="101"/>
                    <a:pt x="25" y="101"/>
                    <a:pt x="25" y="101"/>
                  </a:cubicBezTo>
                  <a:cubicBezTo>
                    <a:pt x="25" y="102"/>
                    <a:pt x="26" y="102"/>
                    <a:pt x="26" y="103"/>
                  </a:cubicBezTo>
                  <a:cubicBezTo>
                    <a:pt x="27" y="103"/>
                    <a:pt x="27" y="103"/>
                    <a:pt x="27" y="103"/>
                  </a:cubicBezTo>
                  <a:cubicBezTo>
                    <a:pt x="27" y="103"/>
                    <a:pt x="28" y="104"/>
                    <a:pt x="29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30" y="104"/>
                    <a:pt x="30" y="105"/>
                    <a:pt x="31" y="105"/>
                  </a:cubicBezTo>
                  <a:cubicBezTo>
                    <a:pt x="32" y="106"/>
                    <a:pt x="33" y="106"/>
                    <a:pt x="33" y="106"/>
                  </a:cubicBezTo>
                  <a:cubicBezTo>
                    <a:pt x="34" y="107"/>
                    <a:pt x="35" y="107"/>
                    <a:pt x="36" y="107"/>
                  </a:cubicBezTo>
                  <a:cubicBezTo>
                    <a:pt x="36" y="108"/>
                    <a:pt x="37" y="108"/>
                    <a:pt x="38" y="108"/>
                  </a:cubicBezTo>
                  <a:cubicBezTo>
                    <a:pt x="39" y="108"/>
                    <a:pt x="40" y="109"/>
                    <a:pt x="41" y="109"/>
                  </a:cubicBezTo>
                  <a:cubicBezTo>
                    <a:pt x="41" y="109"/>
                    <a:pt x="42" y="109"/>
                    <a:pt x="43" y="110"/>
                  </a:cubicBezTo>
                  <a:cubicBezTo>
                    <a:pt x="44" y="110"/>
                    <a:pt x="45" y="110"/>
                    <a:pt x="46" y="110"/>
                  </a:cubicBezTo>
                  <a:cubicBezTo>
                    <a:pt x="46" y="110"/>
                    <a:pt x="47" y="110"/>
                    <a:pt x="48" y="111"/>
                  </a:cubicBezTo>
                  <a:cubicBezTo>
                    <a:pt x="49" y="111"/>
                    <a:pt x="50" y="111"/>
                    <a:pt x="51" y="111"/>
                  </a:cubicBezTo>
                  <a:cubicBezTo>
                    <a:pt x="52" y="111"/>
                    <a:pt x="52" y="111"/>
                    <a:pt x="53" y="111"/>
                  </a:cubicBezTo>
                  <a:cubicBezTo>
                    <a:pt x="54" y="111"/>
                    <a:pt x="55" y="111"/>
                    <a:pt x="56" y="111"/>
                  </a:cubicBezTo>
                  <a:cubicBezTo>
                    <a:pt x="57" y="111"/>
                    <a:pt x="58" y="111"/>
                    <a:pt x="59" y="111"/>
                  </a:cubicBezTo>
                  <a:cubicBezTo>
                    <a:pt x="60" y="111"/>
                    <a:pt x="60" y="111"/>
                    <a:pt x="61" y="111"/>
                  </a:cubicBezTo>
                  <a:cubicBezTo>
                    <a:pt x="62" y="111"/>
                    <a:pt x="63" y="111"/>
                    <a:pt x="64" y="110"/>
                  </a:cubicBezTo>
                  <a:cubicBezTo>
                    <a:pt x="65" y="110"/>
                    <a:pt x="66" y="110"/>
                    <a:pt x="67" y="110"/>
                  </a:cubicBezTo>
                  <a:cubicBezTo>
                    <a:pt x="67" y="110"/>
                    <a:pt x="68" y="110"/>
                    <a:pt x="69" y="109"/>
                  </a:cubicBezTo>
                  <a:cubicBezTo>
                    <a:pt x="70" y="109"/>
                    <a:pt x="71" y="109"/>
                    <a:pt x="72" y="109"/>
                  </a:cubicBezTo>
                  <a:cubicBezTo>
                    <a:pt x="72" y="109"/>
                    <a:pt x="73" y="108"/>
                    <a:pt x="74" y="108"/>
                  </a:cubicBezTo>
                  <a:cubicBezTo>
                    <a:pt x="75" y="108"/>
                    <a:pt x="76" y="108"/>
                    <a:pt x="76" y="107"/>
                  </a:cubicBezTo>
                  <a:cubicBezTo>
                    <a:pt x="77" y="107"/>
                    <a:pt x="78" y="107"/>
                    <a:pt x="79" y="106"/>
                  </a:cubicBezTo>
                  <a:cubicBezTo>
                    <a:pt x="79" y="106"/>
                    <a:pt x="80" y="106"/>
                    <a:pt x="81" y="105"/>
                  </a:cubicBezTo>
                  <a:cubicBezTo>
                    <a:pt x="82" y="105"/>
                    <a:pt x="82" y="104"/>
                    <a:pt x="83" y="104"/>
                  </a:cubicBezTo>
                  <a:cubicBezTo>
                    <a:pt x="83" y="104"/>
                    <a:pt x="83" y="104"/>
                    <a:pt x="83" y="104"/>
                  </a:cubicBezTo>
                  <a:cubicBezTo>
                    <a:pt x="84" y="104"/>
                    <a:pt x="85" y="103"/>
                    <a:pt x="85" y="103"/>
                  </a:cubicBezTo>
                  <a:cubicBezTo>
                    <a:pt x="85" y="103"/>
                    <a:pt x="86" y="103"/>
                    <a:pt x="86" y="103"/>
                  </a:cubicBezTo>
                  <a:cubicBezTo>
                    <a:pt x="86" y="102"/>
                    <a:pt x="87" y="102"/>
                    <a:pt x="87" y="101"/>
                  </a:cubicBezTo>
                  <a:cubicBezTo>
                    <a:pt x="87" y="101"/>
                    <a:pt x="88" y="101"/>
                    <a:pt x="88" y="101"/>
                  </a:cubicBezTo>
                  <a:cubicBezTo>
                    <a:pt x="88" y="101"/>
                    <a:pt x="89" y="100"/>
                    <a:pt x="90" y="100"/>
                  </a:cubicBezTo>
                  <a:cubicBezTo>
                    <a:pt x="90" y="99"/>
                    <a:pt x="91" y="99"/>
                    <a:pt x="92" y="98"/>
                  </a:cubicBezTo>
                  <a:cubicBezTo>
                    <a:pt x="92" y="98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93" y="97"/>
                    <a:pt x="93" y="97"/>
                    <a:pt x="93" y="97"/>
                  </a:cubicBezTo>
                  <a:cubicBezTo>
                    <a:pt x="105" y="86"/>
                    <a:pt x="112" y="71"/>
                    <a:pt x="112" y="55"/>
                  </a:cubicBezTo>
                  <a:cubicBezTo>
                    <a:pt x="112" y="38"/>
                    <a:pt x="103" y="21"/>
                    <a:pt x="89" y="11"/>
                  </a:cubicBezTo>
                  <a:close/>
                  <a:moveTo>
                    <a:pt x="26" y="14"/>
                  </a:moveTo>
                  <a:cubicBezTo>
                    <a:pt x="35" y="8"/>
                    <a:pt x="45" y="4"/>
                    <a:pt x="56" y="4"/>
                  </a:cubicBezTo>
                  <a:cubicBezTo>
                    <a:pt x="67" y="4"/>
                    <a:pt x="77" y="8"/>
                    <a:pt x="86" y="14"/>
                  </a:cubicBezTo>
                  <a:cubicBezTo>
                    <a:pt x="99" y="24"/>
                    <a:pt x="107" y="39"/>
                    <a:pt x="107" y="55"/>
                  </a:cubicBezTo>
                  <a:cubicBezTo>
                    <a:pt x="107" y="69"/>
                    <a:pt x="102" y="81"/>
                    <a:pt x="92" y="91"/>
                  </a:cubicBezTo>
                  <a:cubicBezTo>
                    <a:pt x="92" y="91"/>
                    <a:pt x="92" y="90"/>
                    <a:pt x="92" y="90"/>
                  </a:cubicBezTo>
                  <a:cubicBezTo>
                    <a:pt x="92" y="89"/>
                    <a:pt x="91" y="88"/>
                    <a:pt x="91" y="88"/>
                  </a:cubicBezTo>
                  <a:cubicBezTo>
                    <a:pt x="90" y="87"/>
                    <a:pt x="90" y="87"/>
                    <a:pt x="90" y="87"/>
                  </a:cubicBezTo>
                  <a:cubicBezTo>
                    <a:pt x="90" y="86"/>
                    <a:pt x="89" y="85"/>
                    <a:pt x="88" y="84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7" y="83"/>
                    <a:pt x="86" y="82"/>
                    <a:pt x="85" y="81"/>
                  </a:cubicBezTo>
                  <a:cubicBezTo>
                    <a:pt x="85" y="81"/>
                    <a:pt x="85" y="81"/>
                    <a:pt x="85" y="80"/>
                  </a:cubicBezTo>
                  <a:cubicBezTo>
                    <a:pt x="84" y="80"/>
                    <a:pt x="83" y="79"/>
                    <a:pt x="83" y="79"/>
                  </a:cubicBezTo>
                  <a:cubicBezTo>
                    <a:pt x="82" y="78"/>
                    <a:pt x="82" y="78"/>
                    <a:pt x="82" y="78"/>
                  </a:cubicBezTo>
                  <a:cubicBezTo>
                    <a:pt x="81" y="77"/>
                    <a:pt x="80" y="77"/>
                    <a:pt x="80" y="76"/>
                  </a:cubicBezTo>
                  <a:cubicBezTo>
                    <a:pt x="79" y="76"/>
                    <a:pt x="79" y="76"/>
                    <a:pt x="79" y="76"/>
                  </a:cubicBezTo>
                  <a:cubicBezTo>
                    <a:pt x="78" y="75"/>
                    <a:pt x="77" y="74"/>
                    <a:pt x="76" y="74"/>
                  </a:cubicBezTo>
                  <a:cubicBezTo>
                    <a:pt x="76" y="74"/>
                    <a:pt x="75" y="73"/>
                    <a:pt x="75" y="73"/>
                  </a:cubicBezTo>
                  <a:cubicBezTo>
                    <a:pt x="74" y="73"/>
                    <a:pt x="73" y="73"/>
                    <a:pt x="73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1" y="71"/>
                    <a:pt x="70" y="71"/>
                    <a:pt x="69" y="71"/>
                  </a:cubicBezTo>
                  <a:cubicBezTo>
                    <a:pt x="69" y="71"/>
                    <a:pt x="68" y="71"/>
                    <a:pt x="68" y="71"/>
                  </a:cubicBezTo>
                  <a:cubicBezTo>
                    <a:pt x="68" y="70"/>
                    <a:pt x="68" y="70"/>
                    <a:pt x="68" y="70"/>
                  </a:cubicBezTo>
                  <a:cubicBezTo>
                    <a:pt x="69" y="70"/>
                    <a:pt x="70" y="69"/>
                    <a:pt x="71" y="69"/>
                  </a:cubicBezTo>
                  <a:cubicBezTo>
                    <a:pt x="71" y="69"/>
                    <a:pt x="72" y="68"/>
                    <a:pt x="72" y="68"/>
                  </a:cubicBezTo>
                  <a:cubicBezTo>
                    <a:pt x="72" y="68"/>
                    <a:pt x="73" y="67"/>
                    <a:pt x="74" y="67"/>
                  </a:cubicBezTo>
                  <a:cubicBezTo>
                    <a:pt x="74" y="67"/>
                    <a:pt x="74" y="66"/>
                    <a:pt x="74" y="66"/>
                  </a:cubicBezTo>
                  <a:cubicBezTo>
                    <a:pt x="75" y="65"/>
                    <a:pt x="76" y="65"/>
                    <a:pt x="77" y="64"/>
                  </a:cubicBezTo>
                  <a:cubicBezTo>
                    <a:pt x="77" y="64"/>
                    <a:pt x="77" y="64"/>
                    <a:pt x="77" y="64"/>
                  </a:cubicBezTo>
                  <a:cubicBezTo>
                    <a:pt x="77" y="63"/>
                    <a:pt x="78" y="62"/>
                    <a:pt x="78" y="61"/>
                  </a:cubicBezTo>
                  <a:cubicBezTo>
                    <a:pt x="79" y="61"/>
                    <a:pt x="79" y="61"/>
                    <a:pt x="79" y="60"/>
                  </a:cubicBezTo>
                  <a:cubicBezTo>
                    <a:pt x="79" y="60"/>
                    <a:pt x="80" y="59"/>
                    <a:pt x="80" y="58"/>
                  </a:cubicBezTo>
                  <a:cubicBezTo>
                    <a:pt x="80" y="58"/>
                    <a:pt x="80" y="58"/>
                    <a:pt x="80" y="58"/>
                  </a:cubicBezTo>
                  <a:cubicBezTo>
                    <a:pt x="81" y="57"/>
                    <a:pt x="81" y="56"/>
                    <a:pt x="82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53"/>
                    <a:pt x="82" y="52"/>
                    <a:pt x="82" y="51"/>
                  </a:cubicBezTo>
                  <a:cubicBezTo>
                    <a:pt x="82" y="51"/>
                    <a:pt x="82" y="51"/>
                    <a:pt x="82" y="50"/>
                  </a:cubicBezTo>
                  <a:cubicBezTo>
                    <a:pt x="83" y="49"/>
                    <a:pt x="83" y="48"/>
                    <a:pt x="83" y="47"/>
                  </a:cubicBezTo>
                  <a:cubicBezTo>
                    <a:pt x="83" y="32"/>
                    <a:pt x="71" y="20"/>
                    <a:pt x="56" y="20"/>
                  </a:cubicBezTo>
                  <a:cubicBezTo>
                    <a:pt x="41" y="20"/>
                    <a:pt x="29" y="32"/>
                    <a:pt x="29" y="47"/>
                  </a:cubicBezTo>
                  <a:cubicBezTo>
                    <a:pt x="29" y="48"/>
                    <a:pt x="29" y="49"/>
                    <a:pt x="30" y="50"/>
                  </a:cubicBezTo>
                  <a:cubicBezTo>
                    <a:pt x="30" y="51"/>
                    <a:pt x="30" y="51"/>
                    <a:pt x="30" y="51"/>
                  </a:cubicBezTo>
                  <a:cubicBezTo>
                    <a:pt x="30" y="52"/>
                    <a:pt x="30" y="53"/>
                    <a:pt x="30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1" y="56"/>
                    <a:pt x="31" y="57"/>
                    <a:pt x="32" y="58"/>
                  </a:cubicBezTo>
                  <a:cubicBezTo>
                    <a:pt x="32" y="58"/>
                    <a:pt x="32" y="58"/>
                    <a:pt x="32" y="58"/>
                  </a:cubicBezTo>
                  <a:cubicBezTo>
                    <a:pt x="32" y="59"/>
                    <a:pt x="33" y="60"/>
                    <a:pt x="33" y="60"/>
                  </a:cubicBezTo>
                  <a:cubicBezTo>
                    <a:pt x="33" y="61"/>
                    <a:pt x="33" y="61"/>
                    <a:pt x="34" y="61"/>
                  </a:cubicBezTo>
                  <a:cubicBezTo>
                    <a:pt x="34" y="62"/>
                    <a:pt x="35" y="63"/>
                    <a:pt x="35" y="64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6" y="65"/>
                    <a:pt x="37" y="65"/>
                    <a:pt x="38" y="66"/>
                  </a:cubicBezTo>
                  <a:cubicBezTo>
                    <a:pt x="38" y="66"/>
                    <a:pt x="38" y="67"/>
                    <a:pt x="38" y="67"/>
                  </a:cubicBezTo>
                  <a:cubicBezTo>
                    <a:pt x="39" y="67"/>
                    <a:pt x="40" y="68"/>
                    <a:pt x="40" y="68"/>
                  </a:cubicBezTo>
                  <a:cubicBezTo>
                    <a:pt x="40" y="68"/>
                    <a:pt x="41" y="69"/>
                    <a:pt x="41" y="69"/>
                  </a:cubicBezTo>
                  <a:cubicBezTo>
                    <a:pt x="42" y="69"/>
                    <a:pt x="43" y="70"/>
                    <a:pt x="44" y="70"/>
                  </a:cubicBezTo>
                  <a:cubicBezTo>
                    <a:pt x="44" y="70"/>
                    <a:pt x="44" y="70"/>
                    <a:pt x="44" y="71"/>
                  </a:cubicBezTo>
                  <a:cubicBezTo>
                    <a:pt x="44" y="71"/>
                    <a:pt x="43" y="71"/>
                    <a:pt x="43" y="71"/>
                  </a:cubicBezTo>
                  <a:cubicBezTo>
                    <a:pt x="42" y="71"/>
                    <a:pt x="41" y="71"/>
                    <a:pt x="40" y="72"/>
                  </a:cubicBezTo>
                  <a:cubicBezTo>
                    <a:pt x="40" y="72"/>
                    <a:pt x="40" y="72"/>
                    <a:pt x="39" y="72"/>
                  </a:cubicBezTo>
                  <a:cubicBezTo>
                    <a:pt x="39" y="73"/>
                    <a:pt x="38" y="73"/>
                    <a:pt x="37" y="73"/>
                  </a:cubicBezTo>
                  <a:cubicBezTo>
                    <a:pt x="37" y="73"/>
                    <a:pt x="36" y="74"/>
                    <a:pt x="36" y="74"/>
                  </a:cubicBezTo>
                  <a:cubicBezTo>
                    <a:pt x="35" y="74"/>
                    <a:pt x="34" y="75"/>
                    <a:pt x="33" y="76"/>
                  </a:cubicBezTo>
                  <a:cubicBezTo>
                    <a:pt x="33" y="76"/>
                    <a:pt x="33" y="76"/>
                    <a:pt x="32" y="76"/>
                  </a:cubicBezTo>
                  <a:cubicBezTo>
                    <a:pt x="32" y="77"/>
                    <a:pt x="31" y="77"/>
                    <a:pt x="30" y="78"/>
                  </a:cubicBezTo>
                  <a:cubicBezTo>
                    <a:pt x="30" y="78"/>
                    <a:pt x="29" y="78"/>
                    <a:pt x="29" y="79"/>
                  </a:cubicBezTo>
                  <a:cubicBezTo>
                    <a:pt x="29" y="79"/>
                    <a:pt x="28" y="80"/>
                    <a:pt x="27" y="80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6" y="82"/>
                    <a:pt x="25" y="83"/>
                    <a:pt x="24" y="84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3" y="85"/>
                    <a:pt x="22" y="86"/>
                    <a:pt x="22" y="87"/>
                  </a:cubicBezTo>
                  <a:cubicBezTo>
                    <a:pt x="22" y="87"/>
                    <a:pt x="22" y="87"/>
                    <a:pt x="21" y="88"/>
                  </a:cubicBezTo>
                  <a:cubicBezTo>
                    <a:pt x="21" y="89"/>
                    <a:pt x="20" y="89"/>
                    <a:pt x="20" y="90"/>
                  </a:cubicBezTo>
                  <a:cubicBezTo>
                    <a:pt x="20" y="90"/>
                    <a:pt x="20" y="91"/>
                    <a:pt x="19" y="91"/>
                  </a:cubicBezTo>
                  <a:cubicBezTo>
                    <a:pt x="10" y="81"/>
                    <a:pt x="5" y="69"/>
                    <a:pt x="5" y="55"/>
                  </a:cubicBezTo>
                  <a:cubicBezTo>
                    <a:pt x="5" y="39"/>
                    <a:pt x="13" y="24"/>
                    <a:pt x="26" y="14"/>
                  </a:cubicBezTo>
                  <a:close/>
                  <a:moveTo>
                    <a:pt x="34" y="47"/>
                  </a:moveTo>
                  <a:cubicBezTo>
                    <a:pt x="34" y="35"/>
                    <a:pt x="44" y="25"/>
                    <a:pt x="56" y="25"/>
                  </a:cubicBezTo>
                  <a:cubicBezTo>
                    <a:pt x="68" y="25"/>
                    <a:pt x="78" y="35"/>
                    <a:pt x="78" y="47"/>
                  </a:cubicBezTo>
                  <a:cubicBezTo>
                    <a:pt x="78" y="59"/>
                    <a:pt x="68" y="69"/>
                    <a:pt x="56" y="69"/>
                  </a:cubicBezTo>
                  <a:cubicBezTo>
                    <a:pt x="44" y="69"/>
                    <a:pt x="34" y="59"/>
                    <a:pt x="34" y="47"/>
                  </a:cubicBezTo>
                  <a:close/>
                  <a:moveTo>
                    <a:pt x="86" y="96"/>
                  </a:moveTo>
                  <a:cubicBezTo>
                    <a:pt x="86" y="96"/>
                    <a:pt x="85" y="97"/>
                    <a:pt x="85" y="97"/>
                  </a:cubicBezTo>
                  <a:cubicBezTo>
                    <a:pt x="85" y="97"/>
                    <a:pt x="85" y="97"/>
                    <a:pt x="85" y="97"/>
                  </a:cubicBezTo>
                  <a:cubicBezTo>
                    <a:pt x="84" y="98"/>
                    <a:pt x="84" y="98"/>
                    <a:pt x="83" y="99"/>
                  </a:cubicBezTo>
                  <a:cubicBezTo>
                    <a:pt x="82" y="99"/>
                    <a:pt x="82" y="99"/>
                    <a:pt x="81" y="100"/>
                  </a:cubicBezTo>
                  <a:cubicBezTo>
                    <a:pt x="80" y="100"/>
                    <a:pt x="80" y="100"/>
                    <a:pt x="79" y="101"/>
                  </a:cubicBezTo>
                  <a:cubicBezTo>
                    <a:pt x="78" y="101"/>
                    <a:pt x="77" y="101"/>
                    <a:pt x="77" y="102"/>
                  </a:cubicBezTo>
                  <a:cubicBezTo>
                    <a:pt x="76" y="102"/>
                    <a:pt x="75" y="102"/>
                    <a:pt x="74" y="103"/>
                  </a:cubicBezTo>
                  <a:cubicBezTo>
                    <a:pt x="74" y="103"/>
                    <a:pt x="73" y="103"/>
                    <a:pt x="72" y="103"/>
                  </a:cubicBezTo>
                  <a:cubicBezTo>
                    <a:pt x="72" y="104"/>
                    <a:pt x="71" y="104"/>
                    <a:pt x="70" y="104"/>
                  </a:cubicBezTo>
                  <a:cubicBezTo>
                    <a:pt x="69" y="104"/>
                    <a:pt x="69" y="105"/>
                    <a:pt x="68" y="105"/>
                  </a:cubicBezTo>
                  <a:cubicBezTo>
                    <a:pt x="67" y="105"/>
                    <a:pt x="66" y="105"/>
                    <a:pt x="65" y="105"/>
                  </a:cubicBezTo>
                  <a:cubicBezTo>
                    <a:pt x="65" y="105"/>
                    <a:pt x="64" y="106"/>
                    <a:pt x="63" y="106"/>
                  </a:cubicBezTo>
                  <a:cubicBezTo>
                    <a:pt x="62" y="106"/>
                    <a:pt x="62" y="106"/>
                    <a:pt x="61" y="106"/>
                  </a:cubicBezTo>
                  <a:cubicBezTo>
                    <a:pt x="60" y="106"/>
                    <a:pt x="59" y="106"/>
                    <a:pt x="58" y="106"/>
                  </a:cubicBezTo>
                  <a:cubicBezTo>
                    <a:pt x="57" y="106"/>
                    <a:pt x="55" y="106"/>
                    <a:pt x="53" y="106"/>
                  </a:cubicBezTo>
                  <a:cubicBezTo>
                    <a:pt x="53" y="106"/>
                    <a:pt x="52" y="106"/>
                    <a:pt x="51" y="106"/>
                  </a:cubicBezTo>
                  <a:cubicBezTo>
                    <a:pt x="50" y="106"/>
                    <a:pt x="50" y="106"/>
                    <a:pt x="49" y="106"/>
                  </a:cubicBezTo>
                  <a:cubicBezTo>
                    <a:pt x="48" y="106"/>
                    <a:pt x="47" y="105"/>
                    <a:pt x="46" y="105"/>
                  </a:cubicBezTo>
                  <a:cubicBezTo>
                    <a:pt x="46" y="105"/>
                    <a:pt x="45" y="105"/>
                    <a:pt x="44" y="105"/>
                  </a:cubicBezTo>
                  <a:cubicBezTo>
                    <a:pt x="43" y="105"/>
                    <a:pt x="43" y="104"/>
                    <a:pt x="42" y="104"/>
                  </a:cubicBezTo>
                  <a:cubicBezTo>
                    <a:pt x="41" y="104"/>
                    <a:pt x="40" y="104"/>
                    <a:pt x="40" y="103"/>
                  </a:cubicBezTo>
                  <a:cubicBezTo>
                    <a:pt x="39" y="103"/>
                    <a:pt x="38" y="103"/>
                    <a:pt x="37" y="103"/>
                  </a:cubicBezTo>
                  <a:cubicBezTo>
                    <a:pt x="37" y="102"/>
                    <a:pt x="36" y="102"/>
                    <a:pt x="35" y="102"/>
                  </a:cubicBezTo>
                  <a:cubicBezTo>
                    <a:pt x="35" y="101"/>
                    <a:pt x="34" y="101"/>
                    <a:pt x="33" y="101"/>
                  </a:cubicBezTo>
                  <a:cubicBezTo>
                    <a:pt x="32" y="100"/>
                    <a:pt x="32" y="100"/>
                    <a:pt x="31" y="100"/>
                  </a:cubicBezTo>
                  <a:cubicBezTo>
                    <a:pt x="30" y="99"/>
                    <a:pt x="30" y="99"/>
                    <a:pt x="29" y="99"/>
                  </a:cubicBezTo>
                  <a:cubicBezTo>
                    <a:pt x="29" y="99"/>
                    <a:pt x="29" y="98"/>
                    <a:pt x="29" y="98"/>
                  </a:cubicBezTo>
                  <a:cubicBezTo>
                    <a:pt x="28" y="98"/>
                    <a:pt x="28" y="98"/>
                    <a:pt x="27" y="97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27" y="97"/>
                    <a:pt x="27" y="97"/>
                    <a:pt x="27" y="97"/>
                  </a:cubicBezTo>
                  <a:cubicBezTo>
                    <a:pt x="27" y="97"/>
                    <a:pt x="26" y="96"/>
                    <a:pt x="26" y="96"/>
                  </a:cubicBezTo>
                  <a:cubicBezTo>
                    <a:pt x="24" y="98"/>
                    <a:pt x="24" y="98"/>
                    <a:pt x="24" y="98"/>
                  </a:cubicBezTo>
                  <a:cubicBezTo>
                    <a:pt x="25" y="96"/>
                    <a:pt x="25" y="96"/>
                    <a:pt x="25" y="96"/>
                  </a:cubicBezTo>
                  <a:cubicBezTo>
                    <a:pt x="25" y="95"/>
                    <a:pt x="24" y="95"/>
                    <a:pt x="24" y="95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24" y="94"/>
                    <a:pt x="24" y="93"/>
                    <a:pt x="24" y="92"/>
                  </a:cubicBezTo>
                  <a:cubicBezTo>
                    <a:pt x="25" y="92"/>
                    <a:pt x="25" y="91"/>
                    <a:pt x="25" y="90"/>
                  </a:cubicBezTo>
                  <a:cubicBezTo>
                    <a:pt x="26" y="90"/>
                    <a:pt x="26" y="89"/>
                    <a:pt x="27" y="88"/>
                  </a:cubicBezTo>
                  <a:cubicBezTo>
                    <a:pt x="28" y="87"/>
                    <a:pt x="28" y="87"/>
                    <a:pt x="28" y="86"/>
                  </a:cubicBezTo>
                  <a:cubicBezTo>
                    <a:pt x="29" y="85"/>
                    <a:pt x="30" y="85"/>
                    <a:pt x="30" y="84"/>
                  </a:cubicBezTo>
                  <a:cubicBezTo>
                    <a:pt x="31" y="84"/>
                    <a:pt x="32" y="83"/>
                    <a:pt x="32" y="82"/>
                  </a:cubicBezTo>
                  <a:cubicBezTo>
                    <a:pt x="33" y="82"/>
                    <a:pt x="34" y="81"/>
                    <a:pt x="34" y="81"/>
                  </a:cubicBezTo>
                  <a:cubicBezTo>
                    <a:pt x="35" y="80"/>
                    <a:pt x="36" y="80"/>
                    <a:pt x="36" y="79"/>
                  </a:cubicBezTo>
                  <a:cubicBezTo>
                    <a:pt x="37" y="79"/>
                    <a:pt x="38" y="78"/>
                    <a:pt x="39" y="78"/>
                  </a:cubicBezTo>
                  <a:cubicBezTo>
                    <a:pt x="39" y="78"/>
                    <a:pt x="40" y="77"/>
                    <a:pt x="41" y="77"/>
                  </a:cubicBezTo>
                  <a:cubicBezTo>
                    <a:pt x="42" y="76"/>
                    <a:pt x="43" y="76"/>
                    <a:pt x="44" y="76"/>
                  </a:cubicBezTo>
                  <a:cubicBezTo>
                    <a:pt x="44" y="76"/>
                    <a:pt x="45" y="75"/>
                    <a:pt x="46" y="75"/>
                  </a:cubicBezTo>
                  <a:cubicBezTo>
                    <a:pt x="47" y="75"/>
                    <a:pt x="48" y="75"/>
                    <a:pt x="49" y="74"/>
                  </a:cubicBezTo>
                  <a:cubicBezTo>
                    <a:pt x="50" y="74"/>
                    <a:pt x="50" y="74"/>
                    <a:pt x="51" y="74"/>
                  </a:cubicBezTo>
                  <a:cubicBezTo>
                    <a:pt x="52" y="74"/>
                    <a:pt x="54" y="74"/>
                    <a:pt x="56" y="74"/>
                  </a:cubicBezTo>
                  <a:cubicBezTo>
                    <a:pt x="58" y="74"/>
                    <a:pt x="60" y="74"/>
                    <a:pt x="61" y="74"/>
                  </a:cubicBezTo>
                  <a:cubicBezTo>
                    <a:pt x="62" y="74"/>
                    <a:pt x="62" y="74"/>
                    <a:pt x="63" y="74"/>
                  </a:cubicBezTo>
                  <a:cubicBezTo>
                    <a:pt x="64" y="75"/>
                    <a:pt x="65" y="75"/>
                    <a:pt x="66" y="75"/>
                  </a:cubicBezTo>
                  <a:cubicBezTo>
                    <a:pt x="67" y="75"/>
                    <a:pt x="68" y="76"/>
                    <a:pt x="68" y="76"/>
                  </a:cubicBezTo>
                  <a:cubicBezTo>
                    <a:pt x="69" y="76"/>
                    <a:pt x="70" y="76"/>
                    <a:pt x="71" y="77"/>
                  </a:cubicBezTo>
                  <a:cubicBezTo>
                    <a:pt x="72" y="77"/>
                    <a:pt x="73" y="78"/>
                    <a:pt x="73" y="78"/>
                  </a:cubicBezTo>
                  <a:cubicBezTo>
                    <a:pt x="74" y="78"/>
                    <a:pt x="75" y="79"/>
                    <a:pt x="76" y="79"/>
                  </a:cubicBezTo>
                  <a:cubicBezTo>
                    <a:pt x="76" y="80"/>
                    <a:pt x="77" y="80"/>
                    <a:pt x="78" y="81"/>
                  </a:cubicBezTo>
                  <a:cubicBezTo>
                    <a:pt x="78" y="81"/>
                    <a:pt x="79" y="82"/>
                    <a:pt x="80" y="82"/>
                  </a:cubicBezTo>
                  <a:cubicBezTo>
                    <a:pt x="80" y="83"/>
                    <a:pt x="81" y="84"/>
                    <a:pt x="82" y="84"/>
                  </a:cubicBezTo>
                  <a:cubicBezTo>
                    <a:pt x="82" y="85"/>
                    <a:pt x="83" y="85"/>
                    <a:pt x="83" y="86"/>
                  </a:cubicBezTo>
                  <a:cubicBezTo>
                    <a:pt x="84" y="87"/>
                    <a:pt x="84" y="87"/>
                    <a:pt x="85" y="88"/>
                  </a:cubicBezTo>
                  <a:cubicBezTo>
                    <a:pt x="86" y="89"/>
                    <a:pt x="86" y="90"/>
                    <a:pt x="87" y="90"/>
                  </a:cubicBezTo>
                  <a:cubicBezTo>
                    <a:pt x="87" y="91"/>
                    <a:pt x="87" y="92"/>
                    <a:pt x="88" y="92"/>
                  </a:cubicBezTo>
                  <a:cubicBezTo>
                    <a:pt x="88" y="93"/>
                    <a:pt x="88" y="94"/>
                    <a:pt x="89" y="94"/>
                  </a:cubicBezTo>
                  <a:cubicBezTo>
                    <a:pt x="89" y="94"/>
                    <a:pt x="88" y="94"/>
                    <a:pt x="88" y="95"/>
                  </a:cubicBezTo>
                  <a:cubicBezTo>
                    <a:pt x="88" y="95"/>
                    <a:pt x="87" y="95"/>
                    <a:pt x="86" y="9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754" name="Google Shape;754;g179e2f5a50f_3_209"/>
          <p:cNvGrpSpPr/>
          <p:nvPr/>
        </p:nvGrpSpPr>
        <p:grpSpPr>
          <a:xfrm>
            <a:off x="7448120" y="5019951"/>
            <a:ext cx="468815" cy="466825"/>
            <a:chOff x="6734175" y="5243513"/>
            <a:chExt cx="747712" cy="744538"/>
          </a:xfrm>
        </p:grpSpPr>
        <p:sp>
          <p:nvSpPr>
            <p:cNvPr id="755" name="Google Shape;755;g179e2f5a50f_3_209"/>
            <p:cNvSpPr/>
            <p:nvPr/>
          </p:nvSpPr>
          <p:spPr>
            <a:xfrm>
              <a:off x="6734175" y="5243513"/>
              <a:ext cx="747712" cy="744538"/>
            </a:xfrm>
            <a:custGeom>
              <a:rect b="b" l="l" r="r" t="t"/>
              <a:pathLst>
                <a:path extrusionOk="0" h="226" w="227">
                  <a:moveTo>
                    <a:pt x="210" y="37"/>
                  </a:moveTo>
                  <a:cubicBezTo>
                    <a:pt x="187" y="37"/>
                    <a:pt x="187" y="37"/>
                    <a:pt x="187" y="37"/>
                  </a:cubicBezTo>
                  <a:cubicBezTo>
                    <a:pt x="187" y="28"/>
                    <a:pt x="187" y="28"/>
                    <a:pt x="187" y="28"/>
                  </a:cubicBezTo>
                  <a:cubicBezTo>
                    <a:pt x="187" y="17"/>
                    <a:pt x="187" y="17"/>
                    <a:pt x="187" y="17"/>
                  </a:cubicBezTo>
                  <a:cubicBezTo>
                    <a:pt x="187" y="7"/>
                    <a:pt x="179" y="0"/>
                    <a:pt x="16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49" y="0"/>
                    <a:pt x="41" y="7"/>
                    <a:pt x="41" y="17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18" y="111"/>
                    <a:pt x="18" y="111"/>
                    <a:pt x="18" y="111"/>
                  </a:cubicBezTo>
                  <a:cubicBezTo>
                    <a:pt x="8" y="111"/>
                    <a:pt x="0" y="118"/>
                    <a:pt x="0" y="128"/>
                  </a:cubicBezTo>
                  <a:cubicBezTo>
                    <a:pt x="0" y="198"/>
                    <a:pt x="0" y="198"/>
                    <a:pt x="0" y="198"/>
                  </a:cubicBezTo>
                  <a:cubicBezTo>
                    <a:pt x="0" y="199"/>
                    <a:pt x="1" y="200"/>
                    <a:pt x="2" y="200"/>
                  </a:cubicBezTo>
                  <a:cubicBezTo>
                    <a:pt x="2" y="200"/>
                    <a:pt x="3" y="200"/>
                    <a:pt x="3" y="200"/>
                  </a:cubicBezTo>
                  <a:cubicBezTo>
                    <a:pt x="3" y="200"/>
                    <a:pt x="4" y="200"/>
                    <a:pt x="4" y="200"/>
                  </a:cubicBezTo>
                  <a:cubicBezTo>
                    <a:pt x="33" y="182"/>
                    <a:pt x="33" y="182"/>
                    <a:pt x="33" y="182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41" y="191"/>
                    <a:pt x="41" y="191"/>
                    <a:pt x="41" y="191"/>
                  </a:cubicBezTo>
                  <a:cubicBezTo>
                    <a:pt x="41" y="209"/>
                    <a:pt x="41" y="209"/>
                    <a:pt x="41" y="209"/>
                  </a:cubicBezTo>
                  <a:cubicBezTo>
                    <a:pt x="41" y="219"/>
                    <a:pt x="49" y="226"/>
                    <a:pt x="58" y="226"/>
                  </a:cubicBezTo>
                  <a:cubicBezTo>
                    <a:pt x="169" y="226"/>
                    <a:pt x="169" y="226"/>
                    <a:pt x="169" y="226"/>
                  </a:cubicBezTo>
                  <a:cubicBezTo>
                    <a:pt x="179" y="226"/>
                    <a:pt x="187" y="219"/>
                    <a:pt x="187" y="209"/>
                  </a:cubicBezTo>
                  <a:cubicBezTo>
                    <a:pt x="187" y="191"/>
                    <a:pt x="187" y="191"/>
                    <a:pt x="187" y="191"/>
                  </a:cubicBezTo>
                  <a:cubicBezTo>
                    <a:pt x="187" y="108"/>
                    <a:pt x="187" y="108"/>
                    <a:pt x="187" y="108"/>
                  </a:cubicBezTo>
                  <a:cubicBezTo>
                    <a:pt x="195" y="108"/>
                    <a:pt x="195" y="108"/>
                    <a:pt x="195" y="108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4" y="126"/>
                    <a:pt x="224" y="127"/>
                    <a:pt x="225" y="127"/>
                  </a:cubicBezTo>
                  <a:cubicBezTo>
                    <a:pt x="225" y="127"/>
                    <a:pt x="226" y="126"/>
                    <a:pt x="226" y="126"/>
                  </a:cubicBezTo>
                  <a:cubicBezTo>
                    <a:pt x="227" y="126"/>
                    <a:pt x="227" y="125"/>
                    <a:pt x="227" y="124"/>
                  </a:cubicBezTo>
                  <a:cubicBezTo>
                    <a:pt x="227" y="54"/>
                    <a:pt x="227" y="54"/>
                    <a:pt x="227" y="54"/>
                  </a:cubicBezTo>
                  <a:cubicBezTo>
                    <a:pt x="227" y="44"/>
                    <a:pt x="219" y="37"/>
                    <a:pt x="210" y="37"/>
                  </a:cubicBezTo>
                  <a:close/>
                  <a:moveTo>
                    <a:pt x="46" y="17"/>
                  </a:moveTo>
                  <a:cubicBezTo>
                    <a:pt x="46" y="10"/>
                    <a:pt x="52" y="4"/>
                    <a:pt x="58" y="4"/>
                  </a:cubicBezTo>
                  <a:cubicBezTo>
                    <a:pt x="169" y="4"/>
                    <a:pt x="169" y="4"/>
                    <a:pt x="169" y="4"/>
                  </a:cubicBezTo>
                  <a:cubicBezTo>
                    <a:pt x="176" y="4"/>
                    <a:pt x="182" y="10"/>
                    <a:pt x="182" y="17"/>
                  </a:cubicBezTo>
                  <a:cubicBezTo>
                    <a:pt x="182" y="26"/>
                    <a:pt x="182" y="26"/>
                    <a:pt x="182" y="26"/>
                  </a:cubicBezTo>
                  <a:cubicBezTo>
                    <a:pt x="46" y="26"/>
                    <a:pt x="46" y="26"/>
                    <a:pt x="46" y="26"/>
                  </a:cubicBezTo>
                  <a:lnTo>
                    <a:pt x="46" y="17"/>
                  </a:lnTo>
                  <a:close/>
                  <a:moveTo>
                    <a:pt x="33" y="177"/>
                  </a:moveTo>
                  <a:cubicBezTo>
                    <a:pt x="32" y="177"/>
                    <a:pt x="32" y="177"/>
                    <a:pt x="31" y="177"/>
                  </a:cubicBezTo>
                  <a:cubicBezTo>
                    <a:pt x="5" y="194"/>
                    <a:pt x="5" y="194"/>
                    <a:pt x="5" y="194"/>
                  </a:cubicBezTo>
                  <a:cubicBezTo>
                    <a:pt x="5" y="128"/>
                    <a:pt x="5" y="128"/>
                    <a:pt x="5" y="128"/>
                  </a:cubicBezTo>
                  <a:cubicBezTo>
                    <a:pt x="5" y="121"/>
                    <a:pt x="11" y="115"/>
                    <a:pt x="18" y="115"/>
                  </a:cubicBezTo>
                  <a:cubicBezTo>
                    <a:pt x="44" y="115"/>
                    <a:pt x="44" y="115"/>
                    <a:pt x="44" y="115"/>
                  </a:cubicBezTo>
                  <a:cubicBezTo>
                    <a:pt x="99" y="115"/>
                    <a:pt x="99" y="115"/>
                    <a:pt x="99" y="115"/>
                  </a:cubicBezTo>
                  <a:cubicBezTo>
                    <a:pt x="106" y="115"/>
                    <a:pt x="111" y="121"/>
                    <a:pt x="111" y="128"/>
                  </a:cubicBezTo>
                  <a:cubicBezTo>
                    <a:pt x="111" y="165"/>
                    <a:pt x="111" y="165"/>
                    <a:pt x="111" y="165"/>
                  </a:cubicBezTo>
                  <a:cubicBezTo>
                    <a:pt x="111" y="172"/>
                    <a:pt x="106" y="177"/>
                    <a:pt x="99" y="177"/>
                  </a:cubicBezTo>
                  <a:cubicBezTo>
                    <a:pt x="44" y="177"/>
                    <a:pt x="44" y="177"/>
                    <a:pt x="44" y="177"/>
                  </a:cubicBezTo>
                  <a:lnTo>
                    <a:pt x="33" y="177"/>
                  </a:lnTo>
                  <a:close/>
                  <a:moveTo>
                    <a:pt x="182" y="209"/>
                  </a:moveTo>
                  <a:cubicBezTo>
                    <a:pt x="182" y="216"/>
                    <a:pt x="176" y="221"/>
                    <a:pt x="169" y="221"/>
                  </a:cubicBezTo>
                  <a:cubicBezTo>
                    <a:pt x="58" y="221"/>
                    <a:pt x="58" y="221"/>
                    <a:pt x="58" y="221"/>
                  </a:cubicBezTo>
                  <a:cubicBezTo>
                    <a:pt x="52" y="221"/>
                    <a:pt x="46" y="216"/>
                    <a:pt x="46" y="209"/>
                  </a:cubicBezTo>
                  <a:cubicBezTo>
                    <a:pt x="46" y="193"/>
                    <a:pt x="46" y="193"/>
                    <a:pt x="46" y="193"/>
                  </a:cubicBezTo>
                  <a:cubicBezTo>
                    <a:pt x="182" y="193"/>
                    <a:pt x="182" y="193"/>
                    <a:pt x="182" y="193"/>
                  </a:cubicBezTo>
                  <a:lnTo>
                    <a:pt x="182" y="209"/>
                  </a:lnTo>
                  <a:close/>
                  <a:moveTo>
                    <a:pt x="182" y="188"/>
                  </a:moveTo>
                  <a:cubicBezTo>
                    <a:pt x="46" y="188"/>
                    <a:pt x="46" y="188"/>
                    <a:pt x="46" y="188"/>
                  </a:cubicBezTo>
                  <a:cubicBezTo>
                    <a:pt x="46" y="182"/>
                    <a:pt x="46" y="182"/>
                    <a:pt x="46" y="182"/>
                  </a:cubicBezTo>
                  <a:cubicBezTo>
                    <a:pt x="99" y="182"/>
                    <a:pt x="99" y="182"/>
                    <a:pt x="99" y="182"/>
                  </a:cubicBezTo>
                  <a:cubicBezTo>
                    <a:pt x="109" y="182"/>
                    <a:pt x="116" y="174"/>
                    <a:pt x="116" y="165"/>
                  </a:cubicBezTo>
                  <a:cubicBezTo>
                    <a:pt x="116" y="128"/>
                    <a:pt x="116" y="128"/>
                    <a:pt x="116" y="128"/>
                  </a:cubicBezTo>
                  <a:cubicBezTo>
                    <a:pt x="116" y="118"/>
                    <a:pt x="109" y="111"/>
                    <a:pt x="99" y="111"/>
                  </a:cubicBezTo>
                  <a:cubicBezTo>
                    <a:pt x="46" y="111"/>
                    <a:pt x="46" y="111"/>
                    <a:pt x="46" y="111"/>
                  </a:cubicBezTo>
                  <a:cubicBezTo>
                    <a:pt x="46" y="30"/>
                    <a:pt x="46" y="30"/>
                    <a:pt x="46" y="30"/>
                  </a:cubicBezTo>
                  <a:cubicBezTo>
                    <a:pt x="182" y="30"/>
                    <a:pt x="182" y="30"/>
                    <a:pt x="182" y="30"/>
                  </a:cubicBezTo>
                  <a:cubicBezTo>
                    <a:pt x="182" y="37"/>
                    <a:pt x="182" y="37"/>
                    <a:pt x="182" y="37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19" y="37"/>
                    <a:pt x="111" y="44"/>
                    <a:pt x="111" y="54"/>
                  </a:cubicBezTo>
                  <a:cubicBezTo>
                    <a:pt x="111" y="91"/>
                    <a:pt x="111" y="91"/>
                    <a:pt x="111" y="91"/>
                  </a:cubicBezTo>
                  <a:cubicBezTo>
                    <a:pt x="111" y="100"/>
                    <a:pt x="119" y="108"/>
                    <a:pt x="129" y="108"/>
                  </a:cubicBezTo>
                  <a:cubicBezTo>
                    <a:pt x="182" y="108"/>
                    <a:pt x="182" y="108"/>
                    <a:pt x="182" y="108"/>
                  </a:cubicBezTo>
                  <a:lnTo>
                    <a:pt x="182" y="188"/>
                  </a:lnTo>
                  <a:close/>
                  <a:moveTo>
                    <a:pt x="222" y="120"/>
                  </a:moveTo>
                  <a:cubicBezTo>
                    <a:pt x="196" y="104"/>
                    <a:pt x="196" y="104"/>
                    <a:pt x="196" y="104"/>
                  </a:cubicBezTo>
                  <a:cubicBezTo>
                    <a:pt x="196" y="103"/>
                    <a:pt x="196" y="103"/>
                    <a:pt x="195" y="103"/>
                  </a:cubicBezTo>
                  <a:cubicBezTo>
                    <a:pt x="184" y="103"/>
                    <a:pt x="184" y="103"/>
                    <a:pt x="184" y="103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22" y="103"/>
                    <a:pt x="116" y="98"/>
                    <a:pt x="116" y="91"/>
                  </a:cubicBezTo>
                  <a:cubicBezTo>
                    <a:pt x="116" y="54"/>
                    <a:pt x="116" y="54"/>
                    <a:pt x="116" y="54"/>
                  </a:cubicBezTo>
                  <a:cubicBezTo>
                    <a:pt x="116" y="47"/>
                    <a:pt x="122" y="41"/>
                    <a:pt x="129" y="41"/>
                  </a:cubicBezTo>
                  <a:cubicBezTo>
                    <a:pt x="184" y="41"/>
                    <a:pt x="184" y="41"/>
                    <a:pt x="184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7" y="41"/>
                    <a:pt x="222" y="47"/>
                    <a:pt x="222" y="54"/>
                  </a:cubicBezTo>
                  <a:lnTo>
                    <a:pt x="222" y="12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g179e2f5a50f_3_209"/>
            <p:cNvSpPr/>
            <p:nvPr/>
          </p:nvSpPr>
          <p:spPr>
            <a:xfrm>
              <a:off x="7258050" y="5448301"/>
              <a:ext cx="66675" cy="6508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ubicBezTo>
                    <a:pt x="16" y="20"/>
                    <a:pt x="20" y="16"/>
                    <a:pt x="20" y="10"/>
                  </a:cubicBezTo>
                  <a:cubicBezTo>
                    <a:pt x="20" y="5"/>
                    <a:pt x="16" y="0"/>
                    <a:pt x="10" y="0"/>
                  </a:cubicBezTo>
                  <a:close/>
                  <a:moveTo>
                    <a:pt x="10" y="15"/>
                  </a:moveTo>
                  <a:cubicBezTo>
                    <a:pt x="8" y="15"/>
                    <a:pt x="5" y="13"/>
                    <a:pt x="5" y="10"/>
                  </a:cubicBezTo>
                  <a:cubicBezTo>
                    <a:pt x="5" y="8"/>
                    <a:pt x="8" y="5"/>
                    <a:pt x="10" y="5"/>
                  </a:cubicBezTo>
                  <a:cubicBezTo>
                    <a:pt x="13" y="5"/>
                    <a:pt x="15" y="8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g179e2f5a50f_3_209"/>
            <p:cNvSpPr/>
            <p:nvPr/>
          </p:nvSpPr>
          <p:spPr>
            <a:xfrm>
              <a:off x="7356475" y="5448301"/>
              <a:ext cx="66675" cy="6508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8"/>
                    <a:pt x="7" y="5"/>
                    <a:pt x="10" y="5"/>
                  </a:cubicBezTo>
                  <a:cubicBezTo>
                    <a:pt x="13" y="5"/>
                    <a:pt x="15" y="8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g179e2f5a50f_3_209"/>
            <p:cNvSpPr/>
            <p:nvPr/>
          </p:nvSpPr>
          <p:spPr>
            <a:xfrm>
              <a:off x="7162800" y="5448301"/>
              <a:ext cx="65087" cy="6508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8"/>
                    <a:pt x="7" y="5"/>
                    <a:pt x="10" y="5"/>
                  </a:cubicBezTo>
                  <a:cubicBezTo>
                    <a:pt x="12" y="5"/>
                    <a:pt x="15" y="8"/>
                    <a:pt x="15" y="10"/>
                  </a:cubicBezTo>
                  <a:cubicBezTo>
                    <a:pt x="15" y="13"/>
                    <a:pt x="12" y="15"/>
                    <a:pt x="1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g179e2f5a50f_3_209"/>
            <p:cNvSpPr/>
            <p:nvPr/>
          </p:nvSpPr>
          <p:spPr>
            <a:xfrm>
              <a:off x="6894513" y="5699126"/>
              <a:ext cx="63500" cy="65088"/>
            </a:xfrm>
            <a:custGeom>
              <a:rect b="b" l="l" r="r" t="t"/>
              <a:pathLst>
                <a:path extrusionOk="0" h="20" w="19">
                  <a:moveTo>
                    <a:pt x="9" y="20"/>
                  </a:moveTo>
                  <a:cubicBezTo>
                    <a:pt x="15" y="20"/>
                    <a:pt x="19" y="16"/>
                    <a:pt x="19" y="10"/>
                  </a:cubicBezTo>
                  <a:cubicBezTo>
                    <a:pt x="19" y="5"/>
                    <a:pt x="15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9" y="20"/>
                  </a:cubicBezTo>
                  <a:close/>
                  <a:moveTo>
                    <a:pt x="9" y="5"/>
                  </a:moveTo>
                  <a:cubicBezTo>
                    <a:pt x="12" y="5"/>
                    <a:pt x="14" y="7"/>
                    <a:pt x="14" y="10"/>
                  </a:cubicBezTo>
                  <a:cubicBezTo>
                    <a:pt x="14" y="13"/>
                    <a:pt x="12" y="15"/>
                    <a:pt x="9" y="15"/>
                  </a:cubicBezTo>
                  <a:cubicBezTo>
                    <a:pt x="7" y="15"/>
                    <a:pt x="4" y="13"/>
                    <a:pt x="4" y="10"/>
                  </a:cubicBezTo>
                  <a:cubicBezTo>
                    <a:pt x="4" y="7"/>
                    <a:pt x="7" y="5"/>
                    <a:pt x="9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g179e2f5a50f_3_209"/>
            <p:cNvSpPr/>
            <p:nvPr/>
          </p:nvSpPr>
          <p:spPr>
            <a:xfrm>
              <a:off x="6991350" y="5699126"/>
              <a:ext cx="65087" cy="65088"/>
            </a:xfrm>
            <a:custGeom>
              <a:rect b="b" l="l" r="r" t="t"/>
              <a:pathLst>
                <a:path extrusionOk="0" h="20" w="20">
                  <a:moveTo>
                    <a:pt x="10" y="20"/>
                  </a:move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0"/>
                    <a:pt x="10" y="20"/>
                  </a:cubicBezTo>
                  <a:close/>
                  <a:moveTo>
                    <a:pt x="10" y="5"/>
                  </a:move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g179e2f5a50f_3_209"/>
            <p:cNvSpPr/>
            <p:nvPr/>
          </p:nvSpPr>
          <p:spPr>
            <a:xfrm>
              <a:off x="6796088" y="5699126"/>
              <a:ext cx="66675" cy="65088"/>
            </a:xfrm>
            <a:custGeom>
              <a:rect b="b" l="l" r="r" t="t"/>
              <a:pathLst>
                <a:path extrusionOk="0" h="20" w="20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6"/>
                    <a:pt x="4" y="20"/>
                    <a:pt x="10" y="20"/>
                  </a:cubicBezTo>
                  <a:cubicBezTo>
                    <a:pt x="15" y="20"/>
                    <a:pt x="20" y="16"/>
                    <a:pt x="20" y="10"/>
                  </a:cubicBezTo>
                  <a:cubicBezTo>
                    <a:pt x="20" y="5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5" y="13"/>
                    <a:pt x="5" y="10"/>
                  </a:cubicBezTo>
                  <a:cubicBezTo>
                    <a:pt x="5" y="7"/>
                    <a:pt x="7" y="5"/>
                    <a:pt x="10" y="5"/>
                  </a:cubicBezTo>
                  <a:cubicBezTo>
                    <a:pt x="13" y="5"/>
                    <a:pt x="15" y="7"/>
                    <a:pt x="15" y="10"/>
                  </a:cubicBezTo>
                  <a:cubicBezTo>
                    <a:pt x="15" y="13"/>
                    <a:pt x="13" y="15"/>
                    <a:pt x="10" y="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g179e2f5a50f_3_209"/>
            <p:cNvSpPr/>
            <p:nvPr/>
          </p:nvSpPr>
          <p:spPr>
            <a:xfrm>
              <a:off x="7073900" y="5919788"/>
              <a:ext cx="71437" cy="15875"/>
            </a:xfrm>
            <a:custGeom>
              <a:rect b="b" l="l" r="r" t="t"/>
              <a:pathLst>
                <a:path extrusionOk="0" h="5" w="22">
                  <a:moveTo>
                    <a:pt x="2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21" y="5"/>
                    <a:pt x="22" y="4"/>
                    <a:pt x="22" y="2"/>
                  </a:cubicBezTo>
                  <a:cubicBezTo>
                    <a:pt x="22" y="1"/>
                    <a:pt x="21" y="0"/>
                    <a:pt x="1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4"/>
                    <a:pt x="1" y="5"/>
                    <a:pt x="2" y="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63" name="Google Shape;763;g179e2f5a50f_3_209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감소고객 예측 모델 생성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4" name="Google Shape;764;g179e2f5a50f_3_209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LGBM </a:t>
            </a:r>
            <a:r>
              <a:rPr b="1" lang="en-US" sz="24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변수 중요도</a:t>
            </a:r>
            <a:endParaRPr b="1" sz="24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65" name="Google Shape;765;g179e2f5a50f_3_209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66" name="Google Shape;766;g179e2f5a50f_3_209"/>
          <p:cNvGraphicFramePr/>
          <p:nvPr/>
        </p:nvGraphicFramePr>
        <p:xfrm>
          <a:off x="1171663" y="143217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{75726ED1-6521-4600-8FD8-800BDEAAE30B}</a:tableStyleId>
              </a:tblPr>
              <a:tblGrid>
                <a:gridCol w="1663300"/>
                <a:gridCol w="1663300"/>
                <a:gridCol w="1663300"/>
                <a:gridCol w="1663300"/>
                <a:gridCol w="1663300"/>
                <a:gridCol w="1663300"/>
              </a:tblGrid>
              <a:tr h="61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 sz="1700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고객 속성</a:t>
                      </a:r>
                      <a:endParaRPr b="0" i="0" sz="170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b="0" lang="en-US" sz="1700">
                          <a:solidFill>
                            <a:srgbClr val="262626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주말 비율</a:t>
                      </a:r>
                      <a:endParaRPr b="0" i="0" sz="1700" u="none" cap="none" strike="noStrike">
                        <a:solidFill>
                          <a:srgbClr val="262626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solidFill>
                            <a:schemeClr val="accen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Frequency</a:t>
                      </a:r>
                      <a:br>
                        <a:rPr b="0" lang="en-US" sz="1700">
                          <a:solidFill>
                            <a:schemeClr val="accen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b="0" lang="en-US" sz="1700">
                          <a:solidFill>
                            <a:schemeClr val="accen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_추세선</a:t>
                      </a:r>
                      <a:endParaRPr b="0" i="0" sz="1700" u="none" cap="none" strike="noStrike">
                        <a:solidFill>
                          <a:schemeClr val="accen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0" lang="en-US" sz="1700">
                          <a:solidFill>
                            <a:schemeClr val="accen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Monetary_추세선 </a:t>
                      </a:r>
                      <a:endParaRPr b="0" i="0" sz="1700" u="none" cap="none" strike="noStrike">
                        <a:solidFill>
                          <a:schemeClr val="accen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변동폭_등급</a:t>
                      </a:r>
                      <a:endParaRPr b="0" i="0" sz="1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lang="en-US" sz="17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절대변동폭_등급</a:t>
                      </a:r>
                      <a:endParaRPr b="0" i="0" sz="1700" u="none" cap="none" strike="noStrike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</a:tr>
              <a:tr h="6180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연령 5세 단위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식품/생활_저가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의류/이미용_저가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식품/생활_고가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성별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의류/이미용_중가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식품/생활_고가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ENGEL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식품/생활_고가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식품/생활_저가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가전/레저취미/멀티샵</a:t>
                      </a:r>
                      <a:b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262626"/>
                        </a:buClr>
                        <a:buSzPts val="900"/>
                        <a:buFont typeface="Montserrat Light"/>
                        <a:buNone/>
                      </a:pPr>
                      <a:r>
                        <a:t/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가구인테리어/잡화</a:t>
                      </a:r>
                      <a:b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_저가</a:t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식품/생활_중가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의류/이미용_중가</a:t>
                      </a:r>
                      <a:endParaRPr i="0" sz="1500" u="none" cap="none" strike="noStrike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의류/이미용_중가</a:t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가구인테리어/잡화</a:t>
                      </a:r>
                      <a:b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 sz="1500">
                          <a:solidFill>
                            <a:srgbClr val="11111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_저가</a:t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798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가전/레저취미/멀티샵</a:t>
                      </a:r>
                      <a:b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</a:br>
                      <a:r>
                        <a:rPr lang="en-US" sz="15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_중가</a:t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500">
                        <a:solidFill>
                          <a:srgbClr val="11111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45725" marB="45725" marR="91450" marL="91450" anchor="ctr">
                    <a:lnL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chemeClr val="accen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79da6d4889_0_5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모델링</a:t>
            </a:r>
            <a:r>
              <a:rPr b="1" lang="en-US" sz="31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최종 감소고객 예측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73" name="Google Shape;773;g179da6d4889_0_5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700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훈련 모델 적용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774" name="Google Shape;774;g179da6d4889_0_5"/>
          <p:cNvGrpSpPr/>
          <p:nvPr/>
        </p:nvGrpSpPr>
        <p:grpSpPr>
          <a:xfrm>
            <a:off x="1798350" y="2179250"/>
            <a:ext cx="8595300" cy="870000"/>
            <a:chOff x="243200" y="2248975"/>
            <a:chExt cx="8595300" cy="870000"/>
          </a:xfrm>
        </p:grpSpPr>
        <p:sp>
          <p:nvSpPr>
            <p:cNvPr id="775" name="Google Shape;775;g179da6d4889_0_5"/>
            <p:cNvSpPr/>
            <p:nvPr/>
          </p:nvSpPr>
          <p:spPr>
            <a:xfrm>
              <a:off x="243200" y="2248975"/>
              <a:ext cx="8354700" cy="870000"/>
            </a:xfrm>
            <a:prstGeom prst="roundRect">
              <a:avLst>
                <a:gd fmla="val 18433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776" name="Google Shape;776;g179da6d4889_0_5"/>
            <p:cNvSpPr txBox="1"/>
            <p:nvPr/>
          </p:nvSpPr>
          <p:spPr>
            <a:xfrm>
              <a:off x="389300" y="2393250"/>
              <a:ext cx="8449200" cy="569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df[</a:t>
              </a: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‘predict_label'</a:t>
              </a: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] = </a:t>
              </a:r>
              <a:r>
                <a:rPr lang="en-US" sz="22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lgbm.predict</a:t>
              </a: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(</a:t>
              </a:r>
              <a:r>
                <a:rPr lang="en-US" sz="25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“3분기 ~ 8분기 독립변수 데이터”</a:t>
              </a:r>
              <a:r>
                <a:rPr lang="en-US" sz="22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)</a:t>
              </a:r>
              <a:endParaRPr sz="4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cxnSp>
        <p:nvCxnSpPr>
          <p:cNvPr id="777" name="Google Shape;777;g179da6d4889_0_5"/>
          <p:cNvCxnSpPr/>
          <p:nvPr/>
        </p:nvCxnSpPr>
        <p:spPr>
          <a:xfrm flipH="1" rot="10800000">
            <a:off x="4497975" y="2799300"/>
            <a:ext cx="1490100" cy="9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8" name="Google Shape;778;g179da6d4889_0_5"/>
          <p:cNvCxnSpPr/>
          <p:nvPr/>
        </p:nvCxnSpPr>
        <p:spPr>
          <a:xfrm>
            <a:off x="5258425" y="2799300"/>
            <a:ext cx="7800" cy="109230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79" name="Google Shape;779;g179da6d4889_0_5"/>
          <p:cNvSpPr txBox="1"/>
          <p:nvPr/>
        </p:nvSpPr>
        <p:spPr>
          <a:xfrm>
            <a:off x="3880450" y="4071500"/>
            <a:ext cx="31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학습한 모델로 예측값 출력</a:t>
            </a:r>
            <a:endParaRPr/>
          </a:p>
        </p:txBody>
      </p:sp>
      <p:cxnSp>
        <p:nvCxnSpPr>
          <p:cNvPr id="780" name="Google Shape;780;g179da6d4889_0_5"/>
          <p:cNvCxnSpPr/>
          <p:nvPr/>
        </p:nvCxnSpPr>
        <p:spPr>
          <a:xfrm flipH="1" rot="10800000">
            <a:off x="6112675" y="2780700"/>
            <a:ext cx="3660600" cy="27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1" name="Google Shape;781;g179da6d4889_0_5"/>
          <p:cNvCxnSpPr>
            <a:endCxn id="782" idx="0"/>
          </p:cNvCxnSpPr>
          <p:nvPr/>
        </p:nvCxnSpPr>
        <p:spPr>
          <a:xfrm flipH="1">
            <a:off x="2238625" y="2817950"/>
            <a:ext cx="5184000" cy="142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stealth"/>
          </a:ln>
        </p:spPr>
      </p:cxnSp>
      <p:sp>
        <p:nvSpPr>
          <p:cNvPr id="782" name="Google Shape;782;g179da6d4889_0_5"/>
          <p:cNvSpPr txBox="1"/>
          <p:nvPr/>
        </p:nvSpPr>
        <p:spPr>
          <a:xfrm>
            <a:off x="645625" y="4238150"/>
            <a:ext cx="3186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3~8분기 독립변수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783" name="Google Shape;783;g179da6d4889_0_5"/>
          <p:cNvSpPr txBox="1"/>
          <p:nvPr/>
        </p:nvSpPr>
        <p:spPr>
          <a:xfrm>
            <a:off x="7592725" y="3965375"/>
            <a:ext cx="3186000" cy="1108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3분기 대비 9분기 증감여부 예측</a:t>
            </a:r>
            <a:endParaRPr sz="2200">
              <a:solidFill>
                <a:schemeClr val="dk1"/>
              </a:solidFill>
            </a:endParaRPr>
          </a:p>
        </p:txBody>
      </p:sp>
      <p:cxnSp>
        <p:nvCxnSpPr>
          <p:cNvPr id="784" name="Google Shape;784;g179da6d4889_0_5"/>
          <p:cNvCxnSpPr/>
          <p:nvPr/>
        </p:nvCxnSpPr>
        <p:spPr>
          <a:xfrm>
            <a:off x="4060225" y="4576700"/>
            <a:ext cx="3303900" cy="1800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85" name="Google Shape;785;g179da6d4889_0_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0" name="Google Shape;790;g179e2f5a50f_2_60"/>
          <p:cNvSpPr/>
          <p:nvPr/>
        </p:nvSpPr>
        <p:spPr>
          <a:xfrm>
            <a:off x="-152400" y="2"/>
            <a:ext cx="5824635" cy="6857999"/>
          </a:xfrm>
          <a:custGeom>
            <a:rect b="b" l="l" r="r" t="t"/>
            <a:pathLst>
              <a:path extrusionOk="0" h="6857999" w="5824635">
                <a:moveTo>
                  <a:pt x="0" y="0"/>
                </a:moveTo>
                <a:lnTo>
                  <a:pt x="2959508" y="0"/>
                </a:lnTo>
                <a:lnTo>
                  <a:pt x="5414336" y="2454828"/>
                </a:lnTo>
                <a:cubicBezTo>
                  <a:pt x="5961402" y="3001894"/>
                  <a:pt x="5961402" y="3888864"/>
                  <a:pt x="5414336" y="4435930"/>
                </a:cubicBezTo>
                <a:lnTo>
                  <a:pt x="299226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91" name="Google Shape;791;g179e2f5a50f_2_60"/>
          <p:cNvSpPr/>
          <p:nvPr/>
        </p:nvSpPr>
        <p:spPr>
          <a:xfrm rot="-2700000">
            <a:off x="3976568" y="5104670"/>
            <a:ext cx="771312" cy="72124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792" name="Google Shape;792;g179e2f5a50f_2_60"/>
          <p:cNvSpPr txBox="1"/>
          <p:nvPr/>
        </p:nvSpPr>
        <p:spPr>
          <a:xfrm>
            <a:off x="7053375" y="2609925"/>
            <a:ext cx="4698900" cy="181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군집화</a:t>
            </a:r>
            <a:endParaRPr b="1" sz="5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_마케팅 제언</a:t>
            </a:r>
            <a:endParaRPr b="1" sz="5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793" name="Google Shape;793;g179e2f5a50f_2_6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g179e2f5a50f_2_60"/>
          <p:cNvSpPr/>
          <p:nvPr/>
        </p:nvSpPr>
        <p:spPr>
          <a:xfrm rot="-2700000">
            <a:off x="3056355" y="407083"/>
            <a:ext cx="2181990" cy="2079318"/>
          </a:xfrm>
          <a:prstGeom prst="roundRect">
            <a:avLst>
              <a:gd fmla="val 3719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179e2f5a50f_0_14"/>
          <p:cNvSpPr/>
          <p:nvPr/>
        </p:nvSpPr>
        <p:spPr>
          <a:xfrm>
            <a:off x="0" y="5206100"/>
            <a:ext cx="12192000" cy="1651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0" name="Google Shape;800;g179e2f5a50f_0_14"/>
          <p:cNvSpPr/>
          <p:nvPr/>
        </p:nvSpPr>
        <p:spPr>
          <a:xfrm>
            <a:off x="10052150" y="4971350"/>
            <a:ext cx="1365900" cy="7635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1" name="Google Shape;801;g179e2f5a50f_0_14"/>
          <p:cNvSpPr/>
          <p:nvPr/>
        </p:nvSpPr>
        <p:spPr>
          <a:xfrm>
            <a:off x="845500" y="4334376"/>
            <a:ext cx="1361100" cy="14136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2" name="Google Shape;802;g179e2f5a50f_0_14"/>
          <p:cNvSpPr/>
          <p:nvPr/>
        </p:nvSpPr>
        <p:spPr>
          <a:xfrm>
            <a:off x="2936575" y="4767750"/>
            <a:ext cx="1361100" cy="9672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3" name="Google Shape;803;g179e2f5a50f_0_14"/>
          <p:cNvSpPr/>
          <p:nvPr/>
        </p:nvSpPr>
        <p:spPr>
          <a:xfrm>
            <a:off x="5256750" y="4289449"/>
            <a:ext cx="1365900" cy="14700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4" name="Google Shape;804;g179e2f5a50f_0_14"/>
          <p:cNvSpPr/>
          <p:nvPr/>
        </p:nvSpPr>
        <p:spPr>
          <a:xfrm>
            <a:off x="7654450" y="3127476"/>
            <a:ext cx="1365900" cy="2618100"/>
          </a:xfrm>
          <a:prstGeom prst="round2SameRect">
            <a:avLst>
              <a:gd fmla="val 50000" name="adj1"/>
              <a:gd fmla="val 0" name="adj2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5" name="Google Shape;805;g179e2f5a50f_0_14"/>
          <p:cNvSpPr/>
          <p:nvPr/>
        </p:nvSpPr>
        <p:spPr>
          <a:xfrm>
            <a:off x="888896" y="3890965"/>
            <a:ext cx="13452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 sz="1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CLUSTER 1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g179e2f5a50f_0_14"/>
          <p:cNvSpPr/>
          <p:nvPr/>
        </p:nvSpPr>
        <p:spPr>
          <a:xfrm>
            <a:off x="1487590" y="4289448"/>
            <a:ext cx="94500" cy="9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7" name="Google Shape;807;g179e2f5a50f_0_14"/>
          <p:cNvSpPr/>
          <p:nvPr/>
        </p:nvSpPr>
        <p:spPr>
          <a:xfrm>
            <a:off x="2901999" y="4404639"/>
            <a:ext cx="143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b="1" lang="en-US" sz="1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LUSTER 2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g179e2f5a50f_0_14"/>
          <p:cNvSpPr/>
          <p:nvPr/>
        </p:nvSpPr>
        <p:spPr>
          <a:xfrm>
            <a:off x="3569400" y="4737618"/>
            <a:ext cx="94500" cy="9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09" name="Google Shape;809;g179e2f5a50f_0_14"/>
          <p:cNvSpPr/>
          <p:nvPr/>
        </p:nvSpPr>
        <p:spPr>
          <a:xfrm>
            <a:off x="5223630" y="3847544"/>
            <a:ext cx="14337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b="1" lang="en-US" sz="1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LUSTER 3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g179e2f5a50f_0_14"/>
          <p:cNvSpPr/>
          <p:nvPr/>
        </p:nvSpPr>
        <p:spPr>
          <a:xfrm>
            <a:off x="5893855" y="4250810"/>
            <a:ext cx="94500" cy="9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1" name="Google Shape;811;g179e2f5a50f_0_14"/>
          <p:cNvSpPr/>
          <p:nvPr/>
        </p:nvSpPr>
        <p:spPr>
          <a:xfrm>
            <a:off x="7629869" y="2711393"/>
            <a:ext cx="135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b="1" lang="en-US" sz="1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LUSTER 4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g179e2f5a50f_0_14"/>
          <p:cNvSpPr/>
          <p:nvPr/>
        </p:nvSpPr>
        <p:spPr>
          <a:xfrm>
            <a:off x="8294755" y="3090003"/>
            <a:ext cx="94500" cy="9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13" name="Google Shape;813;g179e2f5a50f_0_14"/>
          <p:cNvSpPr/>
          <p:nvPr/>
        </p:nvSpPr>
        <p:spPr>
          <a:xfrm>
            <a:off x="1190294" y="5353706"/>
            <a:ext cx="705300" cy="7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t/>
            </a:r>
            <a:endParaRPr b="0" i="0" sz="55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4" name="Google Shape;814;g179e2f5a50f_0_14"/>
          <p:cNvSpPr/>
          <p:nvPr/>
        </p:nvSpPr>
        <p:spPr>
          <a:xfrm>
            <a:off x="3266189" y="5340756"/>
            <a:ext cx="705300" cy="7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5" name="Google Shape;815;g179e2f5a50f_0_14"/>
          <p:cNvSpPr/>
          <p:nvPr/>
        </p:nvSpPr>
        <p:spPr>
          <a:xfrm>
            <a:off x="5611125" y="5336156"/>
            <a:ext cx="705300" cy="7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6" name="Google Shape;816;g179e2f5a50f_0_14"/>
          <p:cNvSpPr/>
          <p:nvPr/>
        </p:nvSpPr>
        <p:spPr>
          <a:xfrm>
            <a:off x="7988845" y="5351143"/>
            <a:ext cx="705300" cy="7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17" name="Google Shape;817;g179e2f5a50f_0_14"/>
          <p:cNvSpPr txBox="1"/>
          <p:nvPr/>
        </p:nvSpPr>
        <p:spPr>
          <a:xfrm>
            <a:off x="243200" y="142475"/>
            <a:ext cx="478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구매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18" name="Google Shape;818;g179e2f5a50f_0_14"/>
          <p:cNvSpPr/>
          <p:nvPr/>
        </p:nvSpPr>
        <p:spPr>
          <a:xfrm>
            <a:off x="10017469" y="4559820"/>
            <a:ext cx="1357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US" sz="1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C</a:t>
            </a:r>
            <a:r>
              <a:rPr b="1" lang="en-US" sz="1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LUSTER 5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g179e2f5a50f_0_14"/>
          <p:cNvSpPr/>
          <p:nvPr/>
        </p:nvSpPr>
        <p:spPr>
          <a:xfrm>
            <a:off x="10682355" y="4938430"/>
            <a:ext cx="94500" cy="94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20" name="Google Shape;820;g179e2f5a50f_0_14"/>
          <p:cNvSpPr/>
          <p:nvPr/>
        </p:nvSpPr>
        <p:spPr>
          <a:xfrm>
            <a:off x="10376445" y="5351130"/>
            <a:ext cx="705300" cy="7053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50"/>
              <a:buFont typeface="Arial"/>
              <a:buNone/>
            </a:pPr>
            <a:r>
              <a:t/>
            </a:r>
            <a:endParaRPr b="0" i="0" sz="1050" u="none" cap="none" strike="noStrike">
              <a:solidFill>
                <a:schemeClr val="lt1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21" name="Google Shape;821;g179e2f5a50f_0_14"/>
          <p:cNvSpPr txBox="1"/>
          <p:nvPr/>
        </p:nvSpPr>
        <p:spPr>
          <a:xfrm>
            <a:off x="1190300" y="5527250"/>
            <a:ext cx="8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 = 1559</a:t>
            </a:r>
            <a:endParaRPr sz="1500"/>
          </a:p>
        </p:txBody>
      </p:sp>
      <p:sp>
        <p:nvSpPr>
          <p:cNvPr id="822" name="Google Shape;822;g179e2f5a50f_0_14"/>
          <p:cNvSpPr txBox="1"/>
          <p:nvPr/>
        </p:nvSpPr>
        <p:spPr>
          <a:xfrm>
            <a:off x="3277595" y="5511800"/>
            <a:ext cx="845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 = 883</a:t>
            </a:r>
            <a:endParaRPr b="1" sz="1500"/>
          </a:p>
        </p:txBody>
      </p:sp>
      <p:sp>
        <p:nvSpPr>
          <p:cNvPr id="823" name="Google Shape;823;g179e2f5a50f_0_14"/>
          <p:cNvSpPr txBox="1"/>
          <p:nvPr/>
        </p:nvSpPr>
        <p:spPr>
          <a:xfrm>
            <a:off x="5649202" y="5544800"/>
            <a:ext cx="8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 = 1545</a:t>
            </a:r>
            <a:endParaRPr/>
          </a:p>
        </p:txBody>
      </p:sp>
      <p:sp>
        <p:nvSpPr>
          <p:cNvPr id="824" name="Google Shape;824;g179e2f5a50f_0_14"/>
          <p:cNvSpPr txBox="1"/>
          <p:nvPr/>
        </p:nvSpPr>
        <p:spPr>
          <a:xfrm>
            <a:off x="8019631" y="5544800"/>
            <a:ext cx="8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 = 3795</a:t>
            </a:r>
            <a:endParaRPr/>
          </a:p>
        </p:txBody>
      </p:sp>
      <p:sp>
        <p:nvSpPr>
          <p:cNvPr id="825" name="Google Shape;825;g179e2f5a50f_0_14"/>
          <p:cNvSpPr txBox="1"/>
          <p:nvPr/>
        </p:nvSpPr>
        <p:spPr>
          <a:xfrm>
            <a:off x="10434577" y="5544800"/>
            <a:ext cx="845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lt1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n = 638</a:t>
            </a:r>
            <a:endParaRPr/>
          </a:p>
        </p:txBody>
      </p:sp>
      <p:sp>
        <p:nvSpPr>
          <p:cNvPr id="826" name="Google Shape;826;g179e2f5a50f_0_14"/>
          <p:cNvSpPr txBox="1"/>
          <p:nvPr/>
        </p:nvSpPr>
        <p:spPr>
          <a:xfrm>
            <a:off x="1091300" y="986600"/>
            <a:ext cx="10390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3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유지고객 18,866명 중 </a:t>
            </a:r>
            <a:r>
              <a:rPr lang="en-US" sz="23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3-8분기 데이터 기반 감소 예측 모델 적용 시 </a:t>
            </a:r>
            <a:endParaRPr sz="23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6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감소 예측으로 분류된 고객 8,150명</a:t>
            </a:r>
            <a:r>
              <a:rPr lang="en-US" sz="2300">
                <a:solidFill>
                  <a:schemeClr val="dk2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2300">
                <a:solidFill>
                  <a:srgbClr val="888888"/>
                </a:solidFill>
                <a:latin typeface="Do Hyeon"/>
                <a:ea typeface="Do Hyeon"/>
                <a:cs typeface="Do Hyeon"/>
                <a:sym typeface="Do Hyeon"/>
              </a:rPr>
              <a:t>대상으로 군집화</a:t>
            </a:r>
            <a:endParaRPr sz="2300">
              <a:solidFill>
                <a:srgbClr val="888888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888888"/>
              </a:solidFill>
            </a:endParaRPr>
          </a:p>
        </p:txBody>
      </p:sp>
      <p:sp>
        <p:nvSpPr>
          <p:cNvPr id="827" name="Google Shape;827;g179e2f5a50f_0_14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g14e0f2e409c_4_149"/>
          <p:cNvSpPr/>
          <p:nvPr/>
        </p:nvSpPr>
        <p:spPr>
          <a:xfrm>
            <a:off x="152400" y="1518775"/>
            <a:ext cx="5600100" cy="3675000"/>
          </a:xfrm>
          <a:prstGeom prst="roundRect">
            <a:avLst>
              <a:gd fmla="val 6991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34" name="Google Shape;834;g14e0f2e409c_4_149"/>
          <p:cNvSpPr/>
          <p:nvPr/>
        </p:nvSpPr>
        <p:spPr>
          <a:xfrm>
            <a:off x="6206675" y="0"/>
            <a:ext cx="59853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35" name="Google Shape;835;g14e0f2e409c_4_149"/>
          <p:cNvPicPr preferRelativeResize="0"/>
          <p:nvPr/>
        </p:nvPicPr>
        <p:blipFill rotWithShape="1">
          <a:blip r:embed="rId3">
            <a:alphaModFix/>
          </a:blip>
          <a:srcRect b="0" l="19422" r="20391" t="0"/>
          <a:stretch/>
        </p:blipFill>
        <p:spPr>
          <a:xfrm>
            <a:off x="364000" y="1769100"/>
            <a:ext cx="5600224" cy="3675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g14e0f2e409c_4_149"/>
          <p:cNvPicPr preferRelativeResize="0"/>
          <p:nvPr/>
        </p:nvPicPr>
        <p:blipFill rotWithShape="1">
          <a:blip r:embed="rId4">
            <a:alphaModFix/>
          </a:blip>
          <a:srcRect b="4536" l="20510" r="20398" t="4545"/>
          <a:stretch/>
        </p:blipFill>
        <p:spPr>
          <a:xfrm>
            <a:off x="6476187" y="2435025"/>
            <a:ext cx="5170576" cy="2373450"/>
          </a:xfrm>
          <a:prstGeom prst="rect">
            <a:avLst/>
          </a:prstGeom>
          <a:noFill/>
          <a:ln>
            <a:noFill/>
          </a:ln>
        </p:spPr>
      </p:pic>
      <p:sp>
        <p:nvSpPr>
          <p:cNvPr id="837" name="Google Shape;837;g14e0f2e409c_4_149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구매감소고객 군집화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38" name="Google Shape;838;g14e0f2e409c_4_149"/>
          <p:cNvSpPr txBox="1"/>
          <p:nvPr/>
        </p:nvSpPr>
        <p:spPr>
          <a:xfrm>
            <a:off x="529767" y="631500"/>
            <a:ext cx="3072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rmAutofit fontScale="85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 평가 - 실루엣계수</a:t>
            </a:r>
            <a:endParaRPr b="1" sz="240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39" name="Google Shape;839;g14e0f2e409c_4_149"/>
          <p:cNvSpPr txBox="1"/>
          <p:nvPr/>
        </p:nvSpPr>
        <p:spPr>
          <a:xfrm>
            <a:off x="6658975" y="1570800"/>
            <a:ext cx="49878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-US" sz="174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PCA를 활용하여 2차원으로 축소후 군집 시각화 비교  </a:t>
            </a:r>
            <a:endParaRPr b="1" sz="174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40" name="Google Shape;840;g14e0f2e409c_4_149"/>
          <p:cNvSpPr/>
          <p:nvPr/>
        </p:nvSpPr>
        <p:spPr>
          <a:xfrm>
            <a:off x="2228225" y="1647000"/>
            <a:ext cx="1909500" cy="3949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1" name="Google Shape;841;g14e0f2e409c_4_149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179e2f5a50f_0_124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7" name="Google Shape;847;g179e2f5a50f_0_124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48" name="Google Shape;848;g179e2f5a50f_0_124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849" name="Google Shape;849;g179e2f5a50f_0_124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850" name="Google Shape;850;g179e2f5a50f_0_124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1" name="Google Shape;851;g179e2f5a50f_0_124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52" name="Google Shape;852;g179e2f5a50f_0_124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1 </a:t>
            </a:r>
            <a:r>
              <a:rPr lang="en-US" sz="1400"/>
              <a:t>(n = 1559)</a:t>
            </a:r>
            <a:endParaRPr/>
          </a:p>
        </p:txBody>
      </p:sp>
      <p:sp>
        <p:nvSpPr>
          <p:cNvPr id="853" name="Google Shape;853;g179e2f5a50f_0_124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4" name="Google Shape;854;g179e2f5a50f_0_124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55" name="Google Shape;855;g179e2f5a50f_0_124"/>
          <p:cNvSpPr txBox="1"/>
          <p:nvPr/>
        </p:nvSpPr>
        <p:spPr>
          <a:xfrm>
            <a:off x="243200" y="142475"/>
            <a:ext cx="478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구매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56" name="Google Shape;856;g179e2f5a50f_0_124"/>
          <p:cNvSpPr txBox="1"/>
          <p:nvPr/>
        </p:nvSpPr>
        <p:spPr>
          <a:xfrm>
            <a:off x="1693023" y="367355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57" name="Google Shape;857;g179e2f5a50f_0_124"/>
          <p:cNvSpPr txBox="1"/>
          <p:nvPr/>
        </p:nvSpPr>
        <p:spPr>
          <a:xfrm>
            <a:off x="1693016" y="53566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58" name="Google Shape;858;g179e2f5a50f_0_124"/>
          <p:cNvSpPr txBox="1"/>
          <p:nvPr/>
        </p:nvSpPr>
        <p:spPr>
          <a:xfrm>
            <a:off x="1974127" y="268603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28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59" name="Google Shape;859;g179e2f5a50f_0_124"/>
          <p:cNvSpPr txBox="1"/>
          <p:nvPr/>
        </p:nvSpPr>
        <p:spPr>
          <a:xfrm>
            <a:off x="1891250" y="4509925"/>
            <a:ext cx="149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38.20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60" name="Google Shape;860;g179e2f5a50f_0_124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1" name="Google Shape;861;g179e2f5a50f_0_124"/>
          <p:cNvSpPr txBox="1"/>
          <p:nvPr/>
        </p:nvSpPr>
        <p:spPr>
          <a:xfrm>
            <a:off x="4112843" y="5356600"/>
            <a:ext cx="70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62" name="Google Shape;862;g179e2f5a50f_0_124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63" name="Google Shape;863;g179e2f5a50f_0_1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75" y="3648479"/>
            <a:ext cx="1972200" cy="1303934"/>
          </a:xfrm>
          <a:prstGeom prst="rect">
            <a:avLst/>
          </a:prstGeom>
          <a:noFill/>
          <a:ln>
            <a:noFill/>
          </a:ln>
        </p:spPr>
      </p:pic>
      <p:sp>
        <p:nvSpPr>
          <p:cNvPr id="864" name="Google Shape;864;g179e2f5a50f_0_124"/>
          <p:cNvSpPr/>
          <p:nvPr/>
        </p:nvSpPr>
        <p:spPr>
          <a:xfrm rot="-2111734">
            <a:off x="8940963" y="4148484"/>
            <a:ext cx="1874840" cy="1578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5" name="Google Shape;865;g179e2f5a50f_0_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25" y="3615500"/>
            <a:ext cx="1905600" cy="1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66" name="Google Shape;866;g179e2f5a50f_0_124"/>
          <p:cNvSpPr/>
          <p:nvPr/>
        </p:nvSpPr>
        <p:spPr>
          <a:xfrm rot="-2023540">
            <a:off x="4433758" y="4174576"/>
            <a:ext cx="1874942" cy="1579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67" name="Google Shape;867;g179e2f5a50f_0_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901" y="3658986"/>
            <a:ext cx="1972200" cy="13107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68" name="Google Shape;868;g179e2f5a50f_0_124"/>
          <p:cNvSpPr/>
          <p:nvPr/>
        </p:nvSpPr>
        <p:spPr>
          <a:xfrm rot="-1874145">
            <a:off x="6723145" y="4148433"/>
            <a:ext cx="1874998" cy="1579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9" name="Google Shape;869;g179e2f5a50f_0_124"/>
          <p:cNvSpPr txBox="1"/>
          <p:nvPr/>
        </p:nvSpPr>
        <p:spPr>
          <a:xfrm>
            <a:off x="4464550" y="3271050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0" name="Google Shape;870;g179e2f5a50f_0_124"/>
          <p:cNvSpPr txBox="1"/>
          <p:nvPr/>
        </p:nvSpPr>
        <p:spPr>
          <a:xfrm>
            <a:off x="6708525" y="32710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1" name="Google Shape;871;g179e2f5a50f_0_124"/>
          <p:cNvSpPr txBox="1"/>
          <p:nvPr/>
        </p:nvSpPr>
        <p:spPr>
          <a:xfrm>
            <a:off x="9004775" y="32710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72" name="Google Shape;872;g179e2f5a50f_0_124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179e2f5a50f_0_1254"/>
          <p:cNvSpPr/>
          <p:nvPr/>
        </p:nvSpPr>
        <p:spPr>
          <a:xfrm>
            <a:off x="3984275" y="-126600"/>
            <a:ext cx="8246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78" name="Google Shape;178;g179e2f5a50f_0_1254"/>
          <p:cNvSpPr txBox="1"/>
          <p:nvPr>
            <p:ph type="title"/>
          </p:nvPr>
        </p:nvSpPr>
        <p:spPr>
          <a:xfrm>
            <a:off x="0" y="3020702"/>
            <a:ext cx="52905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b="1" lang="en-US" sz="50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79" name="Google Shape;179;g179e2f5a50f_0_1254"/>
          <p:cNvSpPr txBox="1"/>
          <p:nvPr/>
        </p:nvSpPr>
        <p:spPr>
          <a:xfrm>
            <a:off x="604773" y="5260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179e2f5a50f_0_1254"/>
          <p:cNvSpPr/>
          <p:nvPr/>
        </p:nvSpPr>
        <p:spPr>
          <a:xfrm>
            <a:off x="8277225" y="1194619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1" name="Google Shape;181;g179e2f5a50f_0_1254"/>
          <p:cNvSpPr/>
          <p:nvPr/>
        </p:nvSpPr>
        <p:spPr>
          <a:xfrm>
            <a:off x="5124450" y="3665975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" name="Google Shape;182;g179e2f5a50f_0_1254"/>
          <p:cNvSpPr/>
          <p:nvPr/>
        </p:nvSpPr>
        <p:spPr>
          <a:xfrm>
            <a:off x="8277225" y="3665975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" name="Google Shape;183;g179e2f5a50f_0_1254"/>
          <p:cNvSpPr txBox="1"/>
          <p:nvPr/>
        </p:nvSpPr>
        <p:spPr>
          <a:xfrm>
            <a:off x="8353425" y="16755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양주희</a:t>
            </a:r>
            <a:endParaRPr b="1"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탐색적 분석</a:t>
            </a:r>
            <a:endParaRPr b="1"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데이터 전처리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추천시스템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4" name="Google Shape;184;g179e2f5a50f_0_1254"/>
          <p:cNvSpPr txBox="1"/>
          <p:nvPr/>
        </p:nvSpPr>
        <p:spPr>
          <a:xfrm>
            <a:off x="5200650" y="41356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이정현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탐색적 분석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데이터 전처리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모델링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5" name="Google Shape;185;g179e2f5a50f_0_1254"/>
          <p:cNvSpPr txBox="1"/>
          <p:nvPr/>
        </p:nvSpPr>
        <p:spPr>
          <a:xfrm>
            <a:off x="2338351" y="3837300"/>
            <a:ext cx="12960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US" sz="2292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팀원 소개</a:t>
            </a:r>
            <a:endParaRPr b="1" sz="206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86" name="Google Shape;186;g179e2f5a50f_0_1254"/>
          <p:cNvSpPr/>
          <p:nvPr/>
        </p:nvSpPr>
        <p:spPr>
          <a:xfrm>
            <a:off x="5124450" y="1194619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" name="Google Shape;187;g179e2f5a50f_0_1254"/>
          <p:cNvSpPr txBox="1"/>
          <p:nvPr/>
        </p:nvSpPr>
        <p:spPr>
          <a:xfrm>
            <a:off x="5200650" y="16755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최애림</a:t>
            </a:r>
            <a:endParaRPr b="1"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탐색적 분석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데이터 전처리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군집화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88" name="Google Shape;188;g179e2f5a50f_0_1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97875" y="1913725"/>
            <a:ext cx="798750" cy="14636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Google Shape;189;g179e2f5a50f_0_1254"/>
          <p:cNvSpPr txBox="1"/>
          <p:nvPr/>
        </p:nvSpPr>
        <p:spPr>
          <a:xfrm>
            <a:off x="8353425" y="41356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진청아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탐색적 분석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데이터 전처리</a:t>
            </a:r>
            <a:endParaRPr sz="1700">
              <a:solidFill>
                <a:srgbClr val="26262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- 추천시스템</a:t>
            </a: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i="0" sz="17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90" name="Google Shape;190;g179e2f5a50f_0_1254"/>
          <p:cNvPicPr preferRelativeResize="0"/>
          <p:nvPr/>
        </p:nvPicPr>
        <p:blipFill rotWithShape="1">
          <a:blip r:embed="rId4">
            <a:alphaModFix/>
          </a:blip>
          <a:srcRect b="15952" l="0" r="0" t="0"/>
          <a:stretch/>
        </p:blipFill>
        <p:spPr>
          <a:xfrm>
            <a:off x="6760975" y="4916376"/>
            <a:ext cx="1152825" cy="93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g179e2f5a50f_0_12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51250" y="590100"/>
            <a:ext cx="2950500" cy="2212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92" name="Google Shape;192;g179e2f5a50f_0_1254"/>
          <p:cNvPicPr preferRelativeResize="0"/>
          <p:nvPr/>
        </p:nvPicPr>
        <p:blipFill rotWithShape="1">
          <a:blip r:embed="rId6">
            <a:alphaModFix/>
          </a:blip>
          <a:srcRect b="0" l="1191" r="73244" t="0"/>
          <a:stretch/>
        </p:blipFill>
        <p:spPr>
          <a:xfrm>
            <a:off x="9800616" y="4220466"/>
            <a:ext cx="1296000" cy="171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g179e2f5a50f_0_1254"/>
          <p:cNvPicPr preferRelativeResize="0"/>
          <p:nvPr/>
        </p:nvPicPr>
        <p:blipFill rotWithShape="1">
          <a:blip r:embed="rId6">
            <a:alphaModFix/>
          </a:blip>
          <a:srcRect b="0" l="26034" r="48400" t="0"/>
          <a:stretch/>
        </p:blipFill>
        <p:spPr>
          <a:xfrm>
            <a:off x="6952096" y="2012050"/>
            <a:ext cx="1104877" cy="146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6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g179e2f5a50f_0_995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78" name="Google Shape;878;g179e2f5a50f_0_995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79" name="Google Shape;879;g179e2f5a50f_0_995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880" name="Google Shape;880;g179e2f5a50f_0_995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881" name="Google Shape;881;g179e2f5a50f_0_995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82" name="Google Shape;882;g179e2f5a50f_0_995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83" name="Google Shape;883;g179e2f5a50f_0_995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1 </a:t>
            </a:r>
            <a:r>
              <a:rPr lang="en-US" sz="1400"/>
              <a:t>(n = 1559)</a:t>
            </a:r>
            <a:endParaRPr/>
          </a:p>
        </p:txBody>
      </p:sp>
      <p:sp>
        <p:nvSpPr>
          <p:cNvPr id="884" name="Google Shape;884;g179e2f5a50f_0_995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85" name="Google Shape;885;g179e2f5a50f_0_995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886" name="Google Shape;886;g179e2f5a50f_0_995"/>
          <p:cNvSpPr txBox="1"/>
          <p:nvPr/>
        </p:nvSpPr>
        <p:spPr>
          <a:xfrm>
            <a:off x="243200" y="142475"/>
            <a:ext cx="478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구매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7" name="Google Shape;887;g179e2f5a50f_0_995"/>
          <p:cNvSpPr txBox="1"/>
          <p:nvPr/>
        </p:nvSpPr>
        <p:spPr>
          <a:xfrm>
            <a:off x="1693023" y="367355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8" name="Google Shape;888;g179e2f5a50f_0_995"/>
          <p:cNvSpPr txBox="1"/>
          <p:nvPr/>
        </p:nvSpPr>
        <p:spPr>
          <a:xfrm>
            <a:off x="1693016" y="53566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89" name="Google Shape;889;g179e2f5a50f_0_995"/>
          <p:cNvSpPr txBox="1"/>
          <p:nvPr/>
        </p:nvSpPr>
        <p:spPr>
          <a:xfrm>
            <a:off x="1974127" y="268603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28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90" name="Google Shape;890;g179e2f5a50f_0_995"/>
          <p:cNvSpPr txBox="1"/>
          <p:nvPr/>
        </p:nvSpPr>
        <p:spPr>
          <a:xfrm>
            <a:off x="1891250" y="4509925"/>
            <a:ext cx="14922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38.20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91" name="Google Shape;891;g179e2f5a50f_0_995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2" name="Google Shape;892;g179e2f5a50f_0_995"/>
          <p:cNvSpPr txBox="1"/>
          <p:nvPr/>
        </p:nvSpPr>
        <p:spPr>
          <a:xfrm>
            <a:off x="4112843" y="5356600"/>
            <a:ext cx="704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893" name="Google Shape;893;g179e2f5a50f_0_995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894" name="Google Shape;894;g179e2f5a50f_0_9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1575" y="3648479"/>
            <a:ext cx="1972200" cy="1303934"/>
          </a:xfrm>
          <a:prstGeom prst="rect">
            <a:avLst/>
          </a:prstGeom>
          <a:noFill/>
          <a:ln>
            <a:noFill/>
          </a:ln>
        </p:spPr>
      </p:pic>
      <p:sp>
        <p:nvSpPr>
          <p:cNvPr id="895" name="Google Shape;895;g179e2f5a50f_0_995"/>
          <p:cNvSpPr/>
          <p:nvPr/>
        </p:nvSpPr>
        <p:spPr>
          <a:xfrm rot="-2111734">
            <a:off x="8940963" y="4148484"/>
            <a:ext cx="1874840" cy="15780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6" name="Google Shape;896;g179e2f5a50f_0_9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48825" y="3615500"/>
            <a:ext cx="1905600" cy="1369900"/>
          </a:xfrm>
          <a:prstGeom prst="rect">
            <a:avLst/>
          </a:prstGeom>
          <a:noFill/>
          <a:ln>
            <a:noFill/>
          </a:ln>
        </p:spPr>
      </p:pic>
      <p:sp>
        <p:nvSpPr>
          <p:cNvPr id="897" name="Google Shape;897;g179e2f5a50f_0_995"/>
          <p:cNvSpPr/>
          <p:nvPr/>
        </p:nvSpPr>
        <p:spPr>
          <a:xfrm rot="-2023540">
            <a:off x="4433758" y="4174576"/>
            <a:ext cx="1874942" cy="15792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8" name="Google Shape;898;g179e2f5a50f_0_99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1901" y="3658986"/>
            <a:ext cx="1972200" cy="13107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899" name="Google Shape;899;g179e2f5a50f_0_995"/>
          <p:cNvSpPr/>
          <p:nvPr/>
        </p:nvSpPr>
        <p:spPr>
          <a:xfrm rot="-1874145">
            <a:off x="6723145" y="4148433"/>
            <a:ext cx="1874998" cy="157901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0" name="Google Shape;900;g179e2f5a50f_0_995"/>
          <p:cNvSpPr txBox="1"/>
          <p:nvPr/>
        </p:nvSpPr>
        <p:spPr>
          <a:xfrm>
            <a:off x="4464550" y="3271050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1" name="Google Shape;901;g179e2f5a50f_0_995"/>
          <p:cNvSpPr txBox="1"/>
          <p:nvPr/>
        </p:nvSpPr>
        <p:spPr>
          <a:xfrm>
            <a:off x="6708525" y="32710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2" name="Google Shape;902;g179e2f5a50f_0_995"/>
          <p:cNvSpPr txBox="1"/>
          <p:nvPr/>
        </p:nvSpPr>
        <p:spPr>
          <a:xfrm>
            <a:off x="9004775" y="32710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3" name="Google Shape;903;g179e2f5a50f_0_99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g179e2f5a50f_0_995"/>
          <p:cNvSpPr/>
          <p:nvPr/>
        </p:nvSpPr>
        <p:spPr>
          <a:xfrm>
            <a:off x="0" y="-23850"/>
            <a:ext cx="12192000" cy="6990000"/>
          </a:xfrm>
          <a:prstGeom prst="snip2DiagRect">
            <a:avLst>
              <a:gd fmla="val 0" name="adj1"/>
              <a:gd fmla="val 28171" name="adj2"/>
            </a:avLst>
          </a:prstGeom>
          <a:solidFill>
            <a:srgbClr val="DDCFCB">
              <a:alpha val="85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5" name="Google Shape;905;g179e2f5a50f_0_995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>
                <a:solidFill>
                  <a:schemeClr val="lt1"/>
                </a:solidFill>
              </a:rPr>
              <a:t>Cluster 1 </a:t>
            </a:r>
            <a:r>
              <a:rPr lang="en-US" sz="1400">
                <a:solidFill>
                  <a:schemeClr val="lt1"/>
                </a:solidFill>
              </a:rPr>
              <a:t>(n = 1559)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906" name="Google Shape;906;g179e2f5a50f_0_995"/>
          <p:cNvSpPr txBox="1"/>
          <p:nvPr/>
        </p:nvSpPr>
        <p:spPr>
          <a:xfrm>
            <a:off x="243200" y="142475"/>
            <a:ext cx="54831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구매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추천 마케팅 제언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7" name="Google Shape;907;g179e2f5a50f_0_995"/>
          <p:cNvSpPr/>
          <p:nvPr/>
        </p:nvSpPr>
        <p:spPr>
          <a:xfrm>
            <a:off x="3713263" y="1971451"/>
            <a:ext cx="4598100" cy="4127400"/>
          </a:xfrm>
          <a:prstGeom prst="roundRect">
            <a:avLst>
              <a:gd fmla="val 1512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08" name="Google Shape;908;g179e2f5a50f_0_995"/>
          <p:cNvSpPr txBox="1"/>
          <p:nvPr/>
        </p:nvSpPr>
        <p:spPr>
          <a:xfrm>
            <a:off x="3927475" y="2237700"/>
            <a:ext cx="4162500" cy="364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 </a:t>
            </a: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상품에 대한 관여도 높음</a:t>
            </a: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개인의 과거 구매 패턴을 고려하여 </a:t>
            </a:r>
            <a:r>
              <a:rPr lang="en-US" sz="2100">
                <a:solidFill>
                  <a:schemeClr val="accent3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r>
              <a:rPr lang="en-US" sz="2100">
                <a:latin typeface="Do Hyeon"/>
                <a:ea typeface="Do Hyeon"/>
                <a:cs typeface="Do Hyeon"/>
                <a:sym typeface="Do Hyeon"/>
              </a:rPr>
              <a:t> 상품 중</a:t>
            </a: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endParaRPr sz="2100"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br>
              <a:rPr lang="en-US" sz="2100"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새로운 것을 주기적으로 추천 </a:t>
            </a:r>
            <a:endParaRPr sz="24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09" name="Google Shape;909;g179e2f5a50f_0_995"/>
          <p:cNvSpPr/>
          <p:nvPr/>
        </p:nvSpPr>
        <p:spPr>
          <a:xfrm>
            <a:off x="5802463" y="4397113"/>
            <a:ext cx="560100" cy="6741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3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179e2f5a50f_0_77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15" name="Google Shape;915;g179e2f5a50f_0_77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16" name="Google Shape;916;g179e2f5a50f_0_77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17" name="Google Shape;917;g179e2f5a50f_0_77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918" name="Google Shape;918;g179e2f5a50f_0_77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19" name="Google Shape;919;g179e2f5a50f_0_77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20" name="Google Shape;920;g179e2f5a50f_0_77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1" name="Google Shape;921;g179e2f5a50f_0_77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</a:t>
            </a: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2" name="Google Shape;922;g179e2f5a50f_0_77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3" name="Google Shape;923;g179e2f5a50f_0_77"/>
          <p:cNvSpPr txBox="1"/>
          <p:nvPr/>
        </p:nvSpPr>
        <p:spPr>
          <a:xfrm>
            <a:off x="6610748" y="375887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4" name="Google Shape;924;g179e2f5a50f_0_77"/>
          <p:cNvSpPr txBox="1"/>
          <p:nvPr/>
        </p:nvSpPr>
        <p:spPr>
          <a:xfrm>
            <a:off x="6729291" y="567720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5" name="Google Shape;925;g179e2f5a50f_0_77"/>
          <p:cNvSpPr txBox="1"/>
          <p:nvPr/>
        </p:nvSpPr>
        <p:spPr>
          <a:xfrm>
            <a:off x="230400" y="142450"/>
            <a:ext cx="4719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26" name="Google Shape;926;g179e2f5a50f_0_77"/>
          <p:cNvSpPr txBox="1"/>
          <p:nvPr/>
        </p:nvSpPr>
        <p:spPr>
          <a:xfrm>
            <a:off x="1877702" y="2639989"/>
            <a:ext cx="13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800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53</a:t>
            </a:r>
            <a:r>
              <a:rPr b="0" i="0" lang="en-US" sz="3800" u="none" cap="none" strike="noStrike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800" u="none" cap="none" strike="noStrike">
              <a:solidFill>
                <a:srgbClr val="CC412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7" name="Google Shape;927;g179e2f5a50f_0_77"/>
          <p:cNvSpPr txBox="1"/>
          <p:nvPr/>
        </p:nvSpPr>
        <p:spPr>
          <a:xfrm>
            <a:off x="1877702" y="45099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27.05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8" name="Google Shape;928;g179e2f5a50f_0_77"/>
          <p:cNvSpPr txBox="1"/>
          <p:nvPr/>
        </p:nvSpPr>
        <p:spPr>
          <a:xfrm>
            <a:off x="13480360" y="4326125"/>
            <a:ext cx="26946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1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의류/이미용 중가 구매액(mean 세번째로 낮음, max 가장 낮음 ) 및 구매횟수(mean 세번째로 낮음, max는 두번째로 낮음) 추세선도 낮은 편</a:t>
            </a:r>
            <a:endParaRPr sz="1100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sz="1100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29" name="Google Shape;929;g179e2f5a50f_0_77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2 </a:t>
            </a:r>
            <a:r>
              <a:rPr lang="en-US" sz="1400"/>
              <a:t>(n = 883)</a:t>
            </a:r>
            <a:endParaRPr/>
          </a:p>
        </p:txBody>
      </p:sp>
      <p:sp>
        <p:nvSpPr>
          <p:cNvPr id="930" name="Google Shape;930;g179e2f5a50f_0_77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31" name="Google Shape;931;g179e2f5a50f_0_77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32" name="Google Shape;932;g179e2f5a50f_0_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29200" y="4445275"/>
            <a:ext cx="1713714" cy="11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3" name="Google Shape;933;g179e2f5a50f_0_77"/>
          <p:cNvCxnSpPr/>
          <p:nvPr/>
        </p:nvCxnSpPr>
        <p:spPr>
          <a:xfrm>
            <a:off x="4051603" y="4086132"/>
            <a:ext cx="6554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34" name="Google Shape;934;g179e2f5a50f_0_77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35" name="Google Shape;935;g179e2f5a50f_0_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21425" y="4445175"/>
            <a:ext cx="1685100" cy="10908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6" name="Google Shape;936;g179e2f5a50f_0_77"/>
          <p:cNvGrpSpPr/>
          <p:nvPr/>
        </p:nvGrpSpPr>
        <p:grpSpPr>
          <a:xfrm>
            <a:off x="8730370" y="2593608"/>
            <a:ext cx="1730079" cy="1059214"/>
            <a:chOff x="8948875" y="2632851"/>
            <a:chExt cx="1573800" cy="1076984"/>
          </a:xfrm>
        </p:grpSpPr>
        <p:pic>
          <p:nvPicPr>
            <p:cNvPr id="937" name="Google Shape;937;g179e2f5a50f_0_7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8875" y="2632851"/>
              <a:ext cx="1573800" cy="1076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8" name="Google Shape;938;g179e2f5a50f_0_77"/>
            <p:cNvSpPr/>
            <p:nvPr/>
          </p:nvSpPr>
          <p:spPr>
            <a:xfrm rot="-1120167">
              <a:off x="9169345" y="3092355"/>
              <a:ext cx="1297999" cy="15795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39" name="Google Shape;939;g179e2f5a50f_0_77"/>
          <p:cNvSpPr/>
          <p:nvPr/>
        </p:nvSpPr>
        <p:spPr>
          <a:xfrm rot="-1793537">
            <a:off x="8957926" y="4877910"/>
            <a:ext cx="1518748" cy="1580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40" name="Google Shape;940;g179e2f5a50f_0_77"/>
          <p:cNvGrpSpPr/>
          <p:nvPr/>
        </p:nvGrpSpPr>
        <p:grpSpPr>
          <a:xfrm>
            <a:off x="4629040" y="2586825"/>
            <a:ext cx="1592213" cy="1059150"/>
            <a:chOff x="4647450" y="2609589"/>
            <a:chExt cx="1573800" cy="1036147"/>
          </a:xfrm>
        </p:grpSpPr>
        <p:pic>
          <p:nvPicPr>
            <p:cNvPr id="941" name="Google Shape;941;g179e2f5a50f_0_7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7450" y="2609589"/>
              <a:ext cx="1573800" cy="1036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2" name="Google Shape;942;g179e2f5a50f_0_77"/>
            <p:cNvSpPr/>
            <p:nvPr/>
          </p:nvSpPr>
          <p:spPr>
            <a:xfrm rot="-1145292">
              <a:off x="4867069" y="3119218"/>
              <a:ext cx="1298073" cy="15777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43" name="Google Shape;943;g179e2f5a50f_0_77"/>
          <p:cNvGrpSpPr/>
          <p:nvPr/>
        </p:nvGrpSpPr>
        <p:grpSpPr>
          <a:xfrm>
            <a:off x="6610755" y="2583668"/>
            <a:ext cx="1730078" cy="1059202"/>
            <a:chOff x="6761375" y="2613592"/>
            <a:chExt cx="1573799" cy="1059096"/>
          </a:xfrm>
        </p:grpSpPr>
        <p:pic>
          <p:nvPicPr>
            <p:cNvPr id="944" name="Google Shape;944;g179e2f5a50f_0_7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1375" y="2613592"/>
              <a:ext cx="1573799" cy="1059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45" name="Google Shape;945;g179e2f5a50f_0_77"/>
            <p:cNvSpPr/>
            <p:nvPr/>
          </p:nvSpPr>
          <p:spPr>
            <a:xfrm rot="-748884">
              <a:off x="6971249" y="2982822"/>
              <a:ext cx="1297874" cy="15788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46" name="Google Shape;946;g179e2f5a50f_0_7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0125" y="4438955"/>
            <a:ext cx="1592237" cy="11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47" name="Google Shape;947;g179e2f5a50f_0_77"/>
          <p:cNvSpPr/>
          <p:nvPr/>
        </p:nvSpPr>
        <p:spPr>
          <a:xfrm rot="-1757700">
            <a:off x="4754734" y="4904666"/>
            <a:ext cx="1507031" cy="171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8" name="Google Shape;948;g179e2f5a50f_0_77"/>
          <p:cNvSpPr/>
          <p:nvPr/>
        </p:nvSpPr>
        <p:spPr>
          <a:xfrm rot="-1757438">
            <a:off x="6935840" y="4884714"/>
            <a:ext cx="1492520" cy="171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9" name="Google Shape;949;g179e2f5a50f_0_77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g179e2f5a50f_0_77"/>
          <p:cNvSpPr txBox="1"/>
          <p:nvPr/>
        </p:nvSpPr>
        <p:spPr>
          <a:xfrm>
            <a:off x="4552063" y="2224350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1" name="Google Shape;951;g179e2f5a50f_0_77"/>
          <p:cNvSpPr txBox="1"/>
          <p:nvPr/>
        </p:nvSpPr>
        <p:spPr>
          <a:xfrm>
            <a:off x="6571613" y="22243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2" name="Google Shape;952;g179e2f5a50f_0_77"/>
          <p:cNvSpPr txBox="1"/>
          <p:nvPr/>
        </p:nvSpPr>
        <p:spPr>
          <a:xfrm>
            <a:off x="8791700" y="22243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3" name="Google Shape;953;g179e2f5a50f_0_77"/>
          <p:cNvSpPr txBox="1"/>
          <p:nvPr/>
        </p:nvSpPr>
        <p:spPr>
          <a:xfrm>
            <a:off x="4601188" y="4097925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4" name="Google Shape;954;g179e2f5a50f_0_77"/>
          <p:cNvSpPr txBox="1"/>
          <p:nvPr/>
        </p:nvSpPr>
        <p:spPr>
          <a:xfrm>
            <a:off x="6620738" y="4097925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55" name="Google Shape;955;g179e2f5a50f_0_77"/>
          <p:cNvSpPr txBox="1"/>
          <p:nvPr/>
        </p:nvSpPr>
        <p:spPr>
          <a:xfrm>
            <a:off x="8840825" y="40979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9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Google Shape;960;g179e2f5a50f_0_1030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1" name="Google Shape;961;g179e2f5a50f_0_1030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62" name="Google Shape;962;g179e2f5a50f_0_1030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963" name="Google Shape;963;g179e2f5a50f_0_1030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964" name="Google Shape;964;g179e2f5a50f_0_1030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965" name="Google Shape;965;g179e2f5a50f_0_1030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966" name="Google Shape;966;g179e2f5a50f_0_1030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7" name="Google Shape;967;g179e2f5a50f_0_1030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8" name="Google Shape;968;g179e2f5a50f_0_1030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69" name="Google Shape;969;g179e2f5a50f_0_1030"/>
          <p:cNvSpPr txBox="1"/>
          <p:nvPr/>
        </p:nvSpPr>
        <p:spPr>
          <a:xfrm>
            <a:off x="6610748" y="375887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0" name="Google Shape;970;g179e2f5a50f_0_1030"/>
          <p:cNvSpPr txBox="1"/>
          <p:nvPr/>
        </p:nvSpPr>
        <p:spPr>
          <a:xfrm>
            <a:off x="6715441" y="562165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의류/이미용_중가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71" name="Google Shape;971;g179e2f5a50f_0_1030"/>
          <p:cNvSpPr txBox="1"/>
          <p:nvPr/>
        </p:nvSpPr>
        <p:spPr>
          <a:xfrm>
            <a:off x="1877702" y="2639989"/>
            <a:ext cx="1343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800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53</a:t>
            </a:r>
            <a:r>
              <a:rPr b="0" i="0" lang="en-US" sz="3800" u="none" cap="none" strike="noStrike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800" u="none" cap="none" strike="noStrike">
              <a:solidFill>
                <a:srgbClr val="CC412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2" name="Google Shape;972;g179e2f5a50f_0_1030"/>
          <p:cNvSpPr txBox="1"/>
          <p:nvPr/>
        </p:nvSpPr>
        <p:spPr>
          <a:xfrm>
            <a:off x="1877702" y="45099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27.05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973" name="Google Shape;973;g179e2f5a50f_0_1030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2 </a:t>
            </a:r>
            <a:r>
              <a:rPr lang="en-US" sz="1400"/>
              <a:t>(n = 883)</a:t>
            </a:r>
            <a:endParaRPr/>
          </a:p>
        </p:txBody>
      </p:sp>
      <p:sp>
        <p:nvSpPr>
          <p:cNvPr id="974" name="Google Shape;974;g179e2f5a50f_0_1030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975" name="Google Shape;975;g179e2f5a50f_0_1030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76" name="Google Shape;976;g179e2f5a50f_0_10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43113" y="4447625"/>
            <a:ext cx="1713714" cy="113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7" name="Google Shape;977;g179e2f5a50f_0_1030"/>
          <p:cNvCxnSpPr/>
          <p:nvPr/>
        </p:nvCxnSpPr>
        <p:spPr>
          <a:xfrm>
            <a:off x="4051603" y="4086132"/>
            <a:ext cx="6554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8" name="Google Shape;978;g179e2f5a50f_0_1030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979" name="Google Shape;979;g179e2f5a50f_0_10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85400" y="4462425"/>
            <a:ext cx="1592225" cy="109087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80" name="Google Shape;980;g179e2f5a50f_0_1030"/>
          <p:cNvGrpSpPr/>
          <p:nvPr/>
        </p:nvGrpSpPr>
        <p:grpSpPr>
          <a:xfrm>
            <a:off x="8730345" y="2593585"/>
            <a:ext cx="1730079" cy="1033474"/>
            <a:chOff x="8948875" y="2632851"/>
            <a:chExt cx="1573800" cy="1076984"/>
          </a:xfrm>
        </p:grpSpPr>
        <p:pic>
          <p:nvPicPr>
            <p:cNvPr id="981" name="Google Shape;981;g179e2f5a50f_0_103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948875" y="2632851"/>
              <a:ext cx="1573800" cy="107698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2" name="Google Shape;982;g179e2f5a50f_0_1030"/>
            <p:cNvSpPr/>
            <p:nvPr/>
          </p:nvSpPr>
          <p:spPr>
            <a:xfrm rot="-1120167">
              <a:off x="9169345" y="3092355"/>
              <a:ext cx="1297999" cy="15795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3" name="Google Shape;983;g179e2f5a50f_0_1030"/>
          <p:cNvSpPr/>
          <p:nvPr/>
        </p:nvSpPr>
        <p:spPr>
          <a:xfrm rot="-1793577">
            <a:off x="9223069" y="4893435"/>
            <a:ext cx="1439862" cy="15803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84" name="Google Shape;984;g179e2f5a50f_0_1030"/>
          <p:cNvGrpSpPr/>
          <p:nvPr/>
        </p:nvGrpSpPr>
        <p:grpSpPr>
          <a:xfrm>
            <a:off x="4629040" y="2586825"/>
            <a:ext cx="1592213" cy="1059150"/>
            <a:chOff x="4647450" y="2609589"/>
            <a:chExt cx="1573800" cy="1036147"/>
          </a:xfrm>
        </p:grpSpPr>
        <p:pic>
          <p:nvPicPr>
            <p:cNvPr id="985" name="Google Shape;985;g179e2f5a50f_0_103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647450" y="2609589"/>
              <a:ext cx="1573800" cy="103614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6" name="Google Shape;986;g179e2f5a50f_0_1030"/>
            <p:cNvSpPr/>
            <p:nvPr/>
          </p:nvSpPr>
          <p:spPr>
            <a:xfrm rot="-1145292">
              <a:off x="4867069" y="3119218"/>
              <a:ext cx="1298073" cy="15777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7" name="Google Shape;987;g179e2f5a50f_0_1030"/>
          <p:cNvGrpSpPr/>
          <p:nvPr/>
        </p:nvGrpSpPr>
        <p:grpSpPr>
          <a:xfrm>
            <a:off x="6610755" y="2583668"/>
            <a:ext cx="1730078" cy="1059202"/>
            <a:chOff x="6761375" y="2613592"/>
            <a:chExt cx="1573799" cy="1059096"/>
          </a:xfrm>
        </p:grpSpPr>
        <p:pic>
          <p:nvPicPr>
            <p:cNvPr id="988" name="Google Shape;988;g179e2f5a50f_0_103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761375" y="2613592"/>
              <a:ext cx="1573799" cy="105909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89" name="Google Shape;989;g179e2f5a50f_0_1030"/>
            <p:cNvSpPr/>
            <p:nvPr/>
          </p:nvSpPr>
          <p:spPr>
            <a:xfrm rot="-748884">
              <a:off x="6971249" y="2982822"/>
              <a:ext cx="1297874" cy="157882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90" name="Google Shape;990;g179e2f5a50f_0_10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20988" y="4447617"/>
            <a:ext cx="1592237" cy="11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991" name="Google Shape;991;g179e2f5a50f_0_1030"/>
          <p:cNvSpPr/>
          <p:nvPr/>
        </p:nvSpPr>
        <p:spPr>
          <a:xfrm rot="-1757762">
            <a:off x="4757896" y="4928207"/>
            <a:ext cx="1410728" cy="171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2" name="Google Shape;992;g179e2f5a50f_0_1030"/>
          <p:cNvSpPr/>
          <p:nvPr/>
        </p:nvSpPr>
        <p:spPr>
          <a:xfrm rot="-1757762">
            <a:off x="7099321" y="4863557"/>
            <a:ext cx="1410728" cy="17191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3" name="Google Shape;993;g179e2f5a50f_0_1030"/>
          <p:cNvSpPr txBox="1"/>
          <p:nvPr/>
        </p:nvSpPr>
        <p:spPr>
          <a:xfrm>
            <a:off x="4564950" y="4107650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고객별 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4" name="Google Shape;994;g179e2f5a50f_0_1030"/>
          <p:cNvSpPr txBox="1"/>
          <p:nvPr/>
        </p:nvSpPr>
        <p:spPr>
          <a:xfrm>
            <a:off x="6526375" y="4107650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해당 분기 </a:t>
            </a: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5" name="Google Shape;995;g179e2f5a50f_0_1030"/>
          <p:cNvSpPr txBox="1"/>
          <p:nvPr/>
        </p:nvSpPr>
        <p:spPr>
          <a:xfrm>
            <a:off x="8791699" y="4107650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6" name="Google Shape;996;g179e2f5a50f_0_103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g179e2f5a50f_0_1030"/>
          <p:cNvSpPr txBox="1"/>
          <p:nvPr/>
        </p:nvSpPr>
        <p:spPr>
          <a:xfrm>
            <a:off x="4464550" y="2204250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8" name="Google Shape;998;g179e2f5a50f_0_1030"/>
          <p:cNvSpPr txBox="1"/>
          <p:nvPr/>
        </p:nvSpPr>
        <p:spPr>
          <a:xfrm>
            <a:off x="6708525" y="22042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999" name="Google Shape;999;g179e2f5a50f_0_1030"/>
          <p:cNvSpPr txBox="1"/>
          <p:nvPr/>
        </p:nvSpPr>
        <p:spPr>
          <a:xfrm>
            <a:off x="9004775" y="22042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0" name="Google Shape;1000;g179e2f5a50f_0_1030"/>
          <p:cNvSpPr txBox="1"/>
          <p:nvPr/>
        </p:nvSpPr>
        <p:spPr>
          <a:xfrm>
            <a:off x="230400" y="142450"/>
            <a:ext cx="47190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01" name="Google Shape;1001;g179e2f5a50f_0_1030"/>
          <p:cNvSpPr/>
          <p:nvPr/>
        </p:nvSpPr>
        <p:spPr>
          <a:xfrm>
            <a:off x="0" y="-23850"/>
            <a:ext cx="12192000" cy="6990000"/>
          </a:xfrm>
          <a:prstGeom prst="snip2DiagRect">
            <a:avLst>
              <a:gd fmla="val 0" name="adj1"/>
              <a:gd fmla="val 28171" name="adj2"/>
            </a:avLst>
          </a:prstGeom>
          <a:solidFill>
            <a:srgbClr val="DDCFCB">
              <a:alpha val="85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2" name="Google Shape;1002;g179e2f5a50f_0_1030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>
                <a:solidFill>
                  <a:schemeClr val="lt1"/>
                </a:solidFill>
              </a:rPr>
              <a:t>Cluster 2 </a:t>
            </a:r>
            <a:r>
              <a:rPr lang="en-US" sz="1400">
                <a:solidFill>
                  <a:schemeClr val="lt1"/>
                </a:solidFill>
              </a:rPr>
              <a:t>(n = 883)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003" name="Google Shape;1003;g179e2f5a50f_0_1030"/>
          <p:cNvSpPr txBox="1"/>
          <p:nvPr/>
        </p:nvSpPr>
        <p:spPr>
          <a:xfrm>
            <a:off x="243200" y="142475"/>
            <a:ext cx="5662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추천 마케팅 제언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004" name="Google Shape;1004;g179e2f5a50f_0_1030"/>
          <p:cNvGrpSpPr/>
          <p:nvPr/>
        </p:nvGrpSpPr>
        <p:grpSpPr>
          <a:xfrm>
            <a:off x="1523425" y="2862213"/>
            <a:ext cx="3981301" cy="2249412"/>
            <a:chOff x="1733550" y="4076700"/>
            <a:chExt cx="3981301" cy="2249412"/>
          </a:xfrm>
        </p:grpSpPr>
        <p:sp>
          <p:nvSpPr>
            <p:cNvPr id="1005" name="Google Shape;1005;g179e2f5a50f_0_1030"/>
            <p:cNvSpPr/>
            <p:nvPr/>
          </p:nvSpPr>
          <p:spPr>
            <a:xfrm>
              <a:off x="1733550" y="4076712"/>
              <a:ext cx="3981300" cy="224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06" name="Google Shape;1006;g179e2f5a50f_0_1030"/>
            <p:cNvSpPr/>
            <p:nvPr/>
          </p:nvSpPr>
          <p:spPr>
            <a:xfrm>
              <a:off x="1733551" y="4076700"/>
              <a:ext cx="3981300" cy="4809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식품/생활_중가</a:t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07" name="Google Shape;1007;g179e2f5a50f_0_1030"/>
            <p:cNvSpPr txBox="1"/>
            <p:nvPr/>
          </p:nvSpPr>
          <p:spPr>
            <a:xfrm>
              <a:off x="1733550" y="4531588"/>
              <a:ext cx="3981300" cy="177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구매액, 구매횟수 </a:t>
              </a:r>
              <a:r>
                <a:rPr lang="en-US" sz="1931">
                  <a:solidFill>
                    <a:schemeClr val="accent3"/>
                  </a:solidFill>
                  <a:latin typeface="Do Hyeon"/>
                  <a:ea typeface="Do Hyeon"/>
                  <a:cs typeface="Do Hyeon"/>
                  <a:sym typeface="Do Hyeon"/>
                </a:rPr>
                <a:t>모두 감소</a:t>
              </a:r>
              <a: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하므로 </a:t>
              </a:r>
              <a:b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증가를 위한 구매로 이어질 수 있도록 </a:t>
              </a:r>
              <a:b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31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기존에 구매</a:t>
              </a:r>
              <a: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한 이력이 있는 상품 중 </a:t>
              </a:r>
              <a:b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31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구매횟수가 잦았던</a:t>
              </a:r>
              <a:r>
                <a:rPr lang="en-US" sz="1931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 상품을 추천 적용</a:t>
              </a:r>
              <a:endParaRPr b="0" i="0" sz="17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008" name="Google Shape;1008;g179e2f5a50f_0_1030"/>
          <p:cNvGrpSpPr/>
          <p:nvPr/>
        </p:nvGrpSpPr>
        <p:grpSpPr>
          <a:xfrm>
            <a:off x="6955401" y="2862225"/>
            <a:ext cx="3981324" cy="2249400"/>
            <a:chOff x="6470651" y="4076700"/>
            <a:chExt cx="3981324" cy="2249400"/>
          </a:xfrm>
        </p:grpSpPr>
        <p:sp>
          <p:nvSpPr>
            <p:cNvPr id="1009" name="Google Shape;1009;g179e2f5a50f_0_1030"/>
            <p:cNvSpPr/>
            <p:nvPr/>
          </p:nvSpPr>
          <p:spPr>
            <a:xfrm>
              <a:off x="6470663" y="4076700"/>
              <a:ext cx="3981300" cy="224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endParaRPr>
            </a:p>
          </p:txBody>
        </p:sp>
        <p:sp>
          <p:nvSpPr>
            <p:cNvPr id="1010" name="Google Shape;1010;g179e2f5a50f_0_1030"/>
            <p:cNvSpPr/>
            <p:nvPr/>
          </p:nvSpPr>
          <p:spPr>
            <a:xfrm>
              <a:off x="6470651" y="4076700"/>
              <a:ext cx="3981300" cy="4809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en-US" sz="2000">
                  <a:solidFill>
                    <a:srgbClr val="FFFFFF"/>
                  </a:solidFill>
                  <a:latin typeface="Do Hyeon"/>
                  <a:ea typeface="Do Hyeon"/>
                  <a:cs typeface="Do Hyeon"/>
                  <a:sym typeface="Do Hyeon"/>
                </a:rPr>
                <a:t>의류/이미용_중가</a:t>
              </a:r>
              <a:endParaRPr i="0" sz="2400" u="none" cap="none" strike="noStrike">
                <a:solidFill>
                  <a:schemeClr val="lt1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011" name="Google Shape;1011;g179e2f5a50f_0_1030"/>
            <p:cNvSpPr txBox="1"/>
            <p:nvPr/>
          </p:nvSpPr>
          <p:spPr>
            <a:xfrm>
              <a:off x="6470675" y="4557600"/>
              <a:ext cx="3981300" cy="175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8분기에 구매액, 구매횟수 </a:t>
              </a:r>
              <a:b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00">
                  <a:solidFill>
                    <a:schemeClr val="accent3"/>
                  </a:solidFill>
                  <a:latin typeface="Do Hyeon"/>
                  <a:ea typeface="Do Hyeon"/>
                  <a:cs typeface="Do Hyeon"/>
                  <a:sym typeface="Do Hyeon"/>
                </a:rPr>
                <a:t>모두 증가 추세</a:t>
              </a: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이므로 </a:t>
              </a:r>
              <a:b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매출 증대로 이어지기 위해 </a:t>
              </a:r>
              <a:b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</a:br>
              <a:r>
                <a:rPr lang="en-US" sz="1900">
                  <a:solidFill>
                    <a:schemeClr val="accent3"/>
                  </a:solidFill>
                  <a:latin typeface="Do Hyeon"/>
                  <a:ea typeface="Do Hyeon"/>
                  <a:cs typeface="Do Hyeon"/>
                  <a:sym typeface="Do Hyeon"/>
                </a:rPr>
                <a:t>구매 이력이 없는 </a:t>
              </a:r>
              <a:r>
                <a:rPr lang="en-US" sz="1900">
                  <a:solidFill>
                    <a:schemeClr val="dk1"/>
                  </a:solidFill>
                  <a:latin typeface="Do Hyeon"/>
                  <a:ea typeface="Do Hyeon"/>
                  <a:cs typeface="Do Hyeon"/>
                  <a:sym typeface="Do Hyeon"/>
                </a:rPr>
                <a:t>상품을 추천 적용</a:t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g179e2f5a50f_0_150"/>
          <p:cNvSpPr txBox="1"/>
          <p:nvPr/>
        </p:nvSpPr>
        <p:spPr>
          <a:xfrm>
            <a:off x="243200" y="142475"/>
            <a:ext cx="4833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17" name="Google Shape;1017;g179e2f5a50f_0_150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8" name="Google Shape;1018;g179e2f5a50f_0_150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19" name="Google Shape;1019;g179e2f5a50f_0_150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020" name="Google Shape;1020;g179e2f5a50f_0_150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021" name="Google Shape;1021;g179e2f5a50f_0_150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22" name="Google Shape;1022;g179e2f5a50f_0_150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23" name="Google Shape;1023;g179e2f5a50f_0_150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4" name="Google Shape;1024;g179e2f5a50f_0_150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5" name="Google Shape;1025;g179e2f5a50f_0_150"/>
          <p:cNvSpPr txBox="1"/>
          <p:nvPr/>
        </p:nvSpPr>
        <p:spPr>
          <a:xfrm>
            <a:off x="4497823" y="564660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26" name="Google Shape;1026;g179e2f5a50f_0_150"/>
          <p:cNvSpPr txBox="1"/>
          <p:nvPr/>
        </p:nvSpPr>
        <p:spPr>
          <a:xfrm>
            <a:off x="1922927" y="268603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26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27" name="Google Shape;1027;g179e2f5a50f_0_150"/>
          <p:cNvSpPr txBox="1"/>
          <p:nvPr/>
        </p:nvSpPr>
        <p:spPr>
          <a:xfrm>
            <a:off x="1877702" y="45099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rgbClr val="CC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51.26</a:t>
            </a:r>
            <a:endParaRPr b="0" i="0" sz="3200" u="none" cap="none" strike="noStrike">
              <a:solidFill>
                <a:srgbClr val="CC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28" name="Google Shape;1028;g179e2f5a50f_0_150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3 </a:t>
            </a:r>
            <a:r>
              <a:rPr lang="en-US" sz="1400"/>
              <a:t>(n = 1545)</a:t>
            </a:r>
            <a:endParaRPr sz="1400"/>
          </a:p>
        </p:txBody>
      </p:sp>
      <p:sp>
        <p:nvSpPr>
          <p:cNvPr id="1029" name="Google Shape;1029;g179e2f5a50f_0_150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30" name="Google Shape;1030;g179e2f5a50f_0_150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31" name="Google Shape;1031;g179e2f5a50f_0_150"/>
          <p:cNvSpPr txBox="1"/>
          <p:nvPr/>
        </p:nvSpPr>
        <p:spPr>
          <a:xfrm>
            <a:off x="4732988" y="4774175"/>
            <a:ext cx="157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구매금액  평균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2" name="Google Shape;1032;g179e2f5a50f_0_150"/>
          <p:cNvSpPr txBox="1"/>
          <p:nvPr/>
        </p:nvSpPr>
        <p:spPr>
          <a:xfrm>
            <a:off x="6675313" y="4748500"/>
            <a:ext cx="11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총 구매금액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3" name="Google Shape;1033;g179e2f5a50f_0_150"/>
          <p:cNvSpPr txBox="1"/>
          <p:nvPr/>
        </p:nvSpPr>
        <p:spPr>
          <a:xfrm>
            <a:off x="8222038" y="4748513"/>
            <a:ext cx="11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34" name="Google Shape;1034;g179e2f5a50f_0_150"/>
          <p:cNvSpPr txBox="1"/>
          <p:nvPr/>
        </p:nvSpPr>
        <p:spPr>
          <a:xfrm>
            <a:off x="13684450" y="2047800"/>
            <a:ext cx="300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식품/생활_고가 구매금액 등급 변동폭이 마이너스 위주이며(평균 -2.8), 절대변동폭은 다른 군집과 비교해서 두번째로 큰편임, 하지만 구매횟수 추세선은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 식품/생활 중가 구매금액 추세선이 가장 높지만 변동폭은 마이너스 위주로 가장 낮음, 절대변동폭은 다른 군집에 비해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 식품/생활 저가 구매금액 평균추세선이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절대변동폭은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= 해당 고객들은 일명 ‘식품 레저화’ 로 다양한 식품 소비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35" name="Google Shape;1035;g179e2f5a50f_0_150"/>
          <p:cNvSpPr txBox="1"/>
          <p:nvPr/>
        </p:nvSpPr>
        <p:spPr>
          <a:xfrm>
            <a:off x="6344573" y="5646590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36" name="Google Shape;1036;g179e2f5a50f_0_150"/>
          <p:cNvSpPr txBox="1"/>
          <p:nvPr/>
        </p:nvSpPr>
        <p:spPr>
          <a:xfrm>
            <a:off x="8384223" y="5651765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식품/생활_저가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37" name="Google Shape;1037;g179e2f5a50f_0_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449" y="3297474"/>
            <a:ext cx="1716725" cy="118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38" name="Google Shape;1038;g179e2f5a50f_0_150"/>
          <p:cNvSpPr/>
          <p:nvPr/>
        </p:nvSpPr>
        <p:spPr>
          <a:xfrm>
            <a:off x="4185450" y="3927500"/>
            <a:ext cx="38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9" name="Google Shape;1039;g179e2f5a50f_0_150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40" name="Google Shape;1040;g179e2f5a50f_0_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234" y="3297415"/>
            <a:ext cx="1716725" cy="118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g179e2f5a50f_0_1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450" y="2276500"/>
            <a:ext cx="1716725" cy="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g179e2f5a50f_0_1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000" y="2248525"/>
            <a:ext cx="1652725" cy="1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3" name="Google Shape;1043;g179e2f5a50f_0_1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550" y="2291375"/>
            <a:ext cx="1652725" cy="1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44" name="Google Shape;1044;g179e2f5a50f_0_150"/>
          <p:cNvSpPr/>
          <p:nvPr/>
        </p:nvSpPr>
        <p:spPr>
          <a:xfrm rot="-2012274">
            <a:off x="4683099" y="2679448"/>
            <a:ext cx="1535055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45" name="Google Shape;1045;g179e2f5a50f_0_150"/>
          <p:cNvGrpSpPr/>
          <p:nvPr/>
        </p:nvGrpSpPr>
        <p:grpSpPr>
          <a:xfrm>
            <a:off x="4517861" y="3358704"/>
            <a:ext cx="1652725" cy="1109926"/>
            <a:chOff x="4474045" y="3358701"/>
            <a:chExt cx="1652725" cy="1109926"/>
          </a:xfrm>
        </p:grpSpPr>
        <p:pic>
          <p:nvPicPr>
            <p:cNvPr id="1046" name="Google Shape;1046;g179e2f5a50f_0_15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74045" y="3358701"/>
              <a:ext cx="1652725" cy="110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47" name="Google Shape;1047;g179e2f5a50f_0_150"/>
            <p:cNvSpPr/>
            <p:nvPr/>
          </p:nvSpPr>
          <p:spPr>
            <a:xfrm rot="-2012405">
              <a:off x="4676158" y="3771944"/>
              <a:ext cx="1525736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8" name="Google Shape;1048;g179e2f5a50f_0_150"/>
          <p:cNvGrpSpPr/>
          <p:nvPr/>
        </p:nvGrpSpPr>
        <p:grpSpPr>
          <a:xfrm>
            <a:off x="4525548" y="4579044"/>
            <a:ext cx="1652724" cy="1036176"/>
            <a:chOff x="4523896" y="4579250"/>
            <a:chExt cx="1652724" cy="1099507"/>
          </a:xfrm>
        </p:grpSpPr>
        <p:pic>
          <p:nvPicPr>
            <p:cNvPr id="1049" name="Google Shape;1049;g179e2f5a50f_0_15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23896" y="4579250"/>
              <a:ext cx="1652724" cy="1099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0" name="Google Shape;1050;g179e2f5a50f_0_150"/>
            <p:cNvSpPr/>
            <p:nvPr/>
          </p:nvSpPr>
          <p:spPr>
            <a:xfrm rot="-2012629">
              <a:off x="4752063" y="4991560"/>
              <a:ext cx="1499526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1" name="Google Shape;1051;g179e2f5a50f_0_150"/>
          <p:cNvSpPr/>
          <p:nvPr/>
        </p:nvSpPr>
        <p:spPr>
          <a:xfrm rot="-2012371">
            <a:off x="6717768" y="2639518"/>
            <a:ext cx="1298253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2" name="Google Shape;1052;g179e2f5a50f_0_150"/>
          <p:cNvSpPr/>
          <p:nvPr/>
        </p:nvSpPr>
        <p:spPr>
          <a:xfrm rot="-2012390">
            <a:off x="6598470" y="3744373"/>
            <a:ext cx="1586559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3" name="Google Shape;1053;g179e2f5a50f_0_150"/>
          <p:cNvGrpSpPr/>
          <p:nvPr/>
        </p:nvGrpSpPr>
        <p:grpSpPr>
          <a:xfrm>
            <a:off x="6370145" y="4577805"/>
            <a:ext cx="1788655" cy="1036238"/>
            <a:chOff x="6399100" y="4521075"/>
            <a:chExt cx="1716725" cy="1083025"/>
          </a:xfrm>
        </p:grpSpPr>
        <p:pic>
          <p:nvPicPr>
            <p:cNvPr id="1054" name="Google Shape;1054;g179e2f5a50f_0_1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9100" y="4521075"/>
              <a:ext cx="1716725" cy="10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55" name="Google Shape;1055;g179e2f5a50f_0_150"/>
            <p:cNvSpPr/>
            <p:nvPr/>
          </p:nvSpPr>
          <p:spPr>
            <a:xfrm rot="-2012089">
              <a:off x="6650131" y="4908046"/>
              <a:ext cx="1351088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6" name="Google Shape;1056;g179e2f5a50f_0_150"/>
          <p:cNvSpPr/>
          <p:nvPr/>
        </p:nvSpPr>
        <p:spPr>
          <a:xfrm rot="-1950822">
            <a:off x="8529239" y="3698638"/>
            <a:ext cx="1613020" cy="1540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7" name="Google Shape;1057;g179e2f5a50f_0_150"/>
          <p:cNvSpPr/>
          <p:nvPr/>
        </p:nvSpPr>
        <p:spPr>
          <a:xfrm rot="-1950524">
            <a:off x="8656017" y="2625298"/>
            <a:ext cx="1404467" cy="1577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58" name="Google Shape;1058;g179e2f5a50f_0_150"/>
          <p:cNvGrpSpPr/>
          <p:nvPr/>
        </p:nvGrpSpPr>
        <p:grpSpPr>
          <a:xfrm>
            <a:off x="8344549" y="4495699"/>
            <a:ext cx="1788625" cy="1122127"/>
            <a:chOff x="8344549" y="4495699"/>
            <a:chExt cx="1788625" cy="1122127"/>
          </a:xfrm>
        </p:grpSpPr>
        <p:pic>
          <p:nvPicPr>
            <p:cNvPr id="1059" name="Google Shape;1059;g179e2f5a50f_0_1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44549" y="4512575"/>
              <a:ext cx="1788625" cy="110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0" name="Google Shape;1060;g179e2f5a50f_0_150"/>
            <p:cNvSpPr/>
            <p:nvPr/>
          </p:nvSpPr>
          <p:spPr>
            <a:xfrm rot="-1950764">
              <a:off x="8559518" y="4897222"/>
              <a:ext cx="1555014" cy="20855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61" name="Google Shape;1061;g179e2f5a50f_0_15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179e2f5a50f_0_1075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7" name="Google Shape;1067;g179e2f5a50f_0_1075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68" name="Google Shape;1068;g179e2f5a50f_0_1075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069" name="Google Shape;1069;g179e2f5a50f_0_1075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070" name="Google Shape;1070;g179e2f5a50f_0_1075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071" name="Google Shape;1071;g179e2f5a50f_0_1075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072" name="Google Shape;1072;g179e2f5a50f_0_1075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3" name="Google Shape;1073;g179e2f5a50f_0_1075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4" name="Google Shape;1074;g179e2f5a50f_0_1075"/>
          <p:cNvSpPr txBox="1"/>
          <p:nvPr/>
        </p:nvSpPr>
        <p:spPr>
          <a:xfrm>
            <a:off x="4497823" y="564660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75" name="Google Shape;1075;g179e2f5a50f_0_1075"/>
          <p:cNvSpPr txBox="1"/>
          <p:nvPr/>
        </p:nvSpPr>
        <p:spPr>
          <a:xfrm>
            <a:off x="1922927" y="268603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26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76" name="Google Shape;1076;g179e2f5a50f_0_1075"/>
          <p:cNvSpPr txBox="1"/>
          <p:nvPr/>
        </p:nvSpPr>
        <p:spPr>
          <a:xfrm>
            <a:off x="1877702" y="45099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rgbClr val="CC0000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51.26</a:t>
            </a:r>
            <a:endParaRPr b="0" i="0" sz="3200" u="none" cap="none" strike="noStrike">
              <a:solidFill>
                <a:srgbClr val="CC0000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077" name="Google Shape;1077;g179e2f5a50f_0_1075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3 </a:t>
            </a:r>
            <a:r>
              <a:rPr lang="en-US" sz="1400"/>
              <a:t>(n = 1545)</a:t>
            </a:r>
            <a:endParaRPr sz="1400"/>
          </a:p>
        </p:txBody>
      </p:sp>
      <p:sp>
        <p:nvSpPr>
          <p:cNvPr id="1078" name="Google Shape;1078;g179e2f5a50f_0_1075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79" name="Google Shape;1079;g179e2f5a50f_0_1075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080" name="Google Shape;1080;g179e2f5a50f_0_1075"/>
          <p:cNvSpPr txBox="1"/>
          <p:nvPr/>
        </p:nvSpPr>
        <p:spPr>
          <a:xfrm>
            <a:off x="4732988" y="4774175"/>
            <a:ext cx="1573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구매금액  평균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1" name="Google Shape;1081;g179e2f5a50f_0_1075"/>
          <p:cNvSpPr txBox="1"/>
          <p:nvPr/>
        </p:nvSpPr>
        <p:spPr>
          <a:xfrm>
            <a:off x="6675313" y="4748500"/>
            <a:ext cx="11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총 구매금액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2" name="Google Shape;1082;g179e2f5a50f_0_1075"/>
          <p:cNvSpPr txBox="1"/>
          <p:nvPr/>
        </p:nvSpPr>
        <p:spPr>
          <a:xfrm>
            <a:off x="8222038" y="4748513"/>
            <a:ext cx="11424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83" name="Google Shape;1083;g179e2f5a50f_0_1075"/>
          <p:cNvSpPr txBox="1"/>
          <p:nvPr/>
        </p:nvSpPr>
        <p:spPr>
          <a:xfrm>
            <a:off x="13684450" y="2047800"/>
            <a:ext cx="3000000" cy="306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식품/생활_고가 구매금액 등급 변동폭이 마이너스 위주이며(평균 -2.8), 절대변동폭은 다른 군집과 비교해서 두번째로 큰편임, 하지만 구매횟수 추세선은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 식품/생활 중가 구매금액 추세선이 가장 높지만 변동폭은 마이너스 위주로 가장 낮음, 절대변동폭은 다른 군집에 비해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- 식품/생활 저가 구매금액 평균추세선이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 절대변동폭은 가장 높음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dk1"/>
                </a:solidFill>
              </a:rPr>
              <a:t>= 해당 고객들은 일명 ‘식품 레저화’ 로 다양한 식품 소비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  <p:sp>
        <p:nvSpPr>
          <p:cNvPr id="1084" name="Google Shape;1084;g179e2f5a50f_0_1075"/>
          <p:cNvSpPr txBox="1"/>
          <p:nvPr/>
        </p:nvSpPr>
        <p:spPr>
          <a:xfrm>
            <a:off x="6344573" y="5646590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085" name="Google Shape;1085;g179e2f5a50f_0_1075"/>
          <p:cNvSpPr txBox="1"/>
          <p:nvPr/>
        </p:nvSpPr>
        <p:spPr>
          <a:xfrm>
            <a:off x="8384223" y="5651765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식품/생활_저가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086" name="Google Shape;1086;g179e2f5a50f_0_10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16449" y="3297474"/>
            <a:ext cx="1716725" cy="1181162"/>
          </a:xfrm>
          <a:prstGeom prst="rect">
            <a:avLst/>
          </a:prstGeom>
          <a:noFill/>
          <a:ln>
            <a:noFill/>
          </a:ln>
        </p:spPr>
      </p:pic>
      <p:sp>
        <p:nvSpPr>
          <p:cNvPr id="1087" name="Google Shape;1087;g179e2f5a50f_0_1075"/>
          <p:cNvSpPr/>
          <p:nvPr/>
        </p:nvSpPr>
        <p:spPr>
          <a:xfrm>
            <a:off x="4185450" y="3927500"/>
            <a:ext cx="3821100" cy="307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8" name="Google Shape;1088;g179e2f5a50f_0_1075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089" name="Google Shape;1089;g179e2f5a50f_0_10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13234" y="3297415"/>
            <a:ext cx="1716725" cy="11811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g179e2f5a50f_0_10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416450" y="2276500"/>
            <a:ext cx="1716725" cy="99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1" name="Google Shape;1091;g179e2f5a50f_0_107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71000" y="2248525"/>
            <a:ext cx="1652725" cy="103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g179e2f5a50f_0_107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25550" y="2291375"/>
            <a:ext cx="1652725" cy="10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93" name="Google Shape;1093;g179e2f5a50f_0_1075"/>
          <p:cNvSpPr/>
          <p:nvPr/>
        </p:nvSpPr>
        <p:spPr>
          <a:xfrm rot="-2012274">
            <a:off x="4683099" y="2679448"/>
            <a:ext cx="1535055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94" name="Google Shape;1094;g179e2f5a50f_0_1075"/>
          <p:cNvGrpSpPr/>
          <p:nvPr/>
        </p:nvGrpSpPr>
        <p:grpSpPr>
          <a:xfrm>
            <a:off x="4517861" y="3358704"/>
            <a:ext cx="1652725" cy="1109926"/>
            <a:chOff x="4474045" y="3358701"/>
            <a:chExt cx="1652725" cy="1109926"/>
          </a:xfrm>
        </p:grpSpPr>
        <p:pic>
          <p:nvPicPr>
            <p:cNvPr id="1095" name="Google Shape;1095;g179e2f5a50f_0_1075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4474045" y="3358701"/>
              <a:ext cx="1652725" cy="11099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6" name="Google Shape;1096;g179e2f5a50f_0_1075"/>
            <p:cNvSpPr/>
            <p:nvPr/>
          </p:nvSpPr>
          <p:spPr>
            <a:xfrm rot="-2012405">
              <a:off x="4676158" y="3771944"/>
              <a:ext cx="1525736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7" name="Google Shape;1097;g179e2f5a50f_0_1075"/>
          <p:cNvGrpSpPr/>
          <p:nvPr/>
        </p:nvGrpSpPr>
        <p:grpSpPr>
          <a:xfrm>
            <a:off x="4525548" y="4579044"/>
            <a:ext cx="1652724" cy="1036176"/>
            <a:chOff x="4523896" y="4579250"/>
            <a:chExt cx="1652724" cy="1099507"/>
          </a:xfrm>
        </p:grpSpPr>
        <p:pic>
          <p:nvPicPr>
            <p:cNvPr id="1098" name="Google Shape;1098;g179e2f5a50f_0_1075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4523896" y="4579250"/>
              <a:ext cx="1652724" cy="109950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99" name="Google Shape;1099;g179e2f5a50f_0_1075"/>
            <p:cNvSpPr/>
            <p:nvPr/>
          </p:nvSpPr>
          <p:spPr>
            <a:xfrm rot="-2012629">
              <a:off x="4752063" y="4991560"/>
              <a:ext cx="1499526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0" name="Google Shape;1100;g179e2f5a50f_0_1075"/>
          <p:cNvSpPr/>
          <p:nvPr/>
        </p:nvSpPr>
        <p:spPr>
          <a:xfrm rot="-2012371">
            <a:off x="6717768" y="2639518"/>
            <a:ext cx="1298253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179e2f5a50f_0_1075"/>
          <p:cNvSpPr/>
          <p:nvPr/>
        </p:nvSpPr>
        <p:spPr>
          <a:xfrm rot="-2012390">
            <a:off x="6598470" y="3744373"/>
            <a:ext cx="1586559" cy="157757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2" name="Google Shape;1102;g179e2f5a50f_0_1075"/>
          <p:cNvGrpSpPr/>
          <p:nvPr/>
        </p:nvGrpSpPr>
        <p:grpSpPr>
          <a:xfrm>
            <a:off x="6370145" y="4577805"/>
            <a:ext cx="1788655" cy="1036238"/>
            <a:chOff x="6399100" y="4521075"/>
            <a:chExt cx="1716725" cy="1083025"/>
          </a:xfrm>
        </p:grpSpPr>
        <p:pic>
          <p:nvPicPr>
            <p:cNvPr id="1103" name="Google Shape;1103;g179e2f5a50f_0_1075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6399100" y="4521075"/>
              <a:ext cx="1716725" cy="10830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4" name="Google Shape;1104;g179e2f5a50f_0_1075"/>
            <p:cNvSpPr/>
            <p:nvPr/>
          </p:nvSpPr>
          <p:spPr>
            <a:xfrm rot="-2012089">
              <a:off x="6650131" y="4908046"/>
              <a:ext cx="1351088" cy="1577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05" name="Google Shape;1105;g179e2f5a50f_0_1075"/>
          <p:cNvSpPr/>
          <p:nvPr/>
        </p:nvSpPr>
        <p:spPr>
          <a:xfrm rot="-1950822">
            <a:off x="8529239" y="3698638"/>
            <a:ext cx="1613020" cy="15404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g179e2f5a50f_0_1075"/>
          <p:cNvSpPr/>
          <p:nvPr/>
        </p:nvSpPr>
        <p:spPr>
          <a:xfrm rot="-1950524">
            <a:off x="8656017" y="2625298"/>
            <a:ext cx="1404467" cy="157704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07" name="Google Shape;1107;g179e2f5a50f_0_1075"/>
          <p:cNvGrpSpPr/>
          <p:nvPr/>
        </p:nvGrpSpPr>
        <p:grpSpPr>
          <a:xfrm>
            <a:off x="8344549" y="4495699"/>
            <a:ext cx="1788625" cy="1122127"/>
            <a:chOff x="8344549" y="4495699"/>
            <a:chExt cx="1788625" cy="1122127"/>
          </a:xfrm>
        </p:grpSpPr>
        <p:pic>
          <p:nvPicPr>
            <p:cNvPr id="1108" name="Google Shape;1108;g179e2f5a50f_0_1075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344549" y="4512575"/>
              <a:ext cx="1788625" cy="1105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09" name="Google Shape;1109;g179e2f5a50f_0_1075"/>
            <p:cNvSpPr/>
            <p:nvPr/>
          </p:nvSpPr>
          <p:spPr>
            <a:xfrm rot="-1950764">
              <a:off x="8559518" y="4897222"/>
              <a:ext cx="1555014" cy="20855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10" name="Google Shape;1110;g179e2f5a50f_0_1075"/>
          <p:cNvSpPr txBox="1"/>
          <p:nvPr/>
        </p:nvSpPr>
        <p:spPr>
          <a:xfrm>
            <a:off x="6428225" y="1158775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고객별 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1" name="Google Shape;1111;g179e2f5a50f_0_1075"/>
          <p:cNvSpPr txBox="1"/>
          <p:nvPr/>
        </p:nvSpPr>
        <p:spPr>
          <a:xfrm>
            <a:off x="6342350" y="1413425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해당 분기 </a:t>
            </a: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2" name="Google Shape;1112;g179e2f5a50f_0_1075"/>
          <p:cNvSpPr txBox="1"/>
          <p:nvPr/>
        </p:nvSpPr>
        <p:spPr>
          <a:xfrm>
            <a:off x="6370099" y="1680250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113" name="Google Shape;1113;g179e2f5a50f_0_107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g179e2f5a50f_0_1075"/>
          <p:cNvSpPr txBox="1"/>
          <p:nvPr/>
        </p:nvSpPr>
        <p:spPr>
          <a:xfrm>
            <a:off x="243200" y="142475"/>
            <a:ext cx="4833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5" name="Google Shape;1115;g179e2f5a50f_0_1075"/>
          <p:cNvSpPr/>
          <p:nvPr/>
        </p:nvSpPr>
        <p:spPr>
          <a:xfrm>
            <a:off x="0" y="-23850"/>
            <a:ext cx="12192000" cy="6990000"/>
          </a:xfrm>
          <a:prstGeom prst="snip2DiagRect">
            <a:avLst>
              <a:gd fmla="val 0" name="adj1"/>
              <a:gd fmla="val 28171" name="adj2"/>
            </a:avLst>
          </a:prstGeom>
          <a:solidFill>
            <a:srgbClr val="DDCFCB">
              <a:alpha val="85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179e2f5a50f_0_1075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>
                <a:solidFill>
                  <a:schemeClr val="lt1"/>
                </a:solidFill>
              </a:rPr>
              <a:t>Cluster 3 </a:t>
            </a:r>
            <a:r>
              <a:rPr lang="en-US" sz="1400">
                <a:solidFill>
                  <a:schemeClr val="lt1"/>
                </a:solidFill>
              </a:rPr>
              <a:t>(n = 1545)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17" name="Google Shape;1117;g179e2f5a50f_0_1075"/>
          <p:cNvSpPr txBox="1"/>
          <p:nvPr/>
        </p:nvSpPr>
        <p:spPr>
          <a:xfrm>
            <a:off x="243200" y="142475"/>
            <a:ext cx="5882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추천 마케팅 제언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8" name="Google Shape;1118;g179e2f5a50f_0_1075"/>
          <p:cNvSpPr txBox="1"/>
          <p:nvPr/>
        </p:nvSpPr>
        <p:spPr>
          <a:xfrm>
            <a:off x="4019900" y="2086938"/>
            <a:ext cx="3000000" cy="6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endParaRPr sz="3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19" name="Google Shape;1119;g179e2f5a50f_0_1075"/>
          <p:cNvSpPr txBox="1"/>
          <p:nvPr/>
        </p:nvSpPr>
        <p:spPr>
          <a:xfrm>
            <a:off x="3547425" y="2821613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0" name="Google Shape;1120;g179e2f5a50f_0_1075"/>
          <p:cNvSpPr txBox="1"/>
          <p:nvPr/>
        </p:nvSpPr>
        <p:spPr>
          <a:xfrm>
            <a:off x="-75" y="5187500"/>
            <a:ext cx="12192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식품 고가, 중가, 저가에 대해 미구매/구매 상품들을 다양하게 추천하는 것으로 함</a:t>
            </a:r>
            <a:endParaRPr sz="233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21" name="Google Shape;1121;g179e2f5a50f_0_1075"/>
          <p:cNvSpPr txBox="1"/>
          <p:nvPr/>
        </p:nvSpPr>
        <p:spPr>
          <a:xfrm>
            <a:off x="4478550" y="3903100"/>
            <a:ext cx="30552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고객들이 다양한 식품을 </a:t>
            </a:r>
            <a:br>
              <a:rPr lang="en-US" sz="18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소비하고 있음을 보여줌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g179e2f5a50f_0_1075"/>
          <p:cNvSpPr/>
          <p:nvPr/>
        </p:nvSpPr>
        <p:spPr>
          <a:xfrm>
            <a:off x="4490950" y="762775"/>
            <a:ext cx="2865300" cy="28653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23" name="Google Shape;1123;g179e2f5a50f_0_1075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798913" y="1139225"/>
            <a:ext cx="2249400" cy="22494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124" name="Google Shape;1124;g179e2f5a50f_0_1075"/>
          <p:cNvSpPr txBox="1"/>
          <p:nvPr/>
        </p:nvSpPr>
        <p:spPr>
          <a:xfrm>
            <a:off x="4457654" y="3247576"/>
            <a:ext cx="2931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35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‘식품 레저화’</a:t>
            </a:r>
            <a:endParaRPr b="0" i="0" sz="2100" u="none" cap="none" strike="noStrik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g179e2f5a50f_0_1075"/>
          <p:cNvSpPr/>
          <p:nvPr/>
        </p:nvSpPr>
        <p:spPr>
          <a:xfrm>
            <a:off x="5723200" y="4601550"/>
            <a:ext cx="400800" cy="543600"/>
          </a:xfrm>
          <a:prstGeom prst="down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179e2f5a50f_0_173"/>
          <p:cNvSpPr txBox="1"/>
          <p:nvPr/>
        </p:nvSpPr>
        <p:spPr>
          <a:xfrm>
            <a:off x="243200" y="142475"/>
            <a:ext cx="5554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1" name="Google Shape;1131;g179e2f5a50f_0_173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2" name="Google Shape;1132;g179e2f5a50f_0_173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33" name="Google Shape;1133;g179e2f5a50f_0_173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34" name="Google Shape;1134;g179e2f5a50f_0_173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135" name="Google Shape;1135;g179e2f5a50f_0_173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36" name="Google Shape;1136;g179e2f5a50f_0_173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37" name="Google Shape;1137;g179e2f5a50f_0_173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g179e2f5a50f_0_173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39" name="Google Shape;1139;g179e2f5a50f_0_173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0" name="Google Shape;1140;g179e2f5a50f_0_173"/>
          <p:cNvSpPr txBox="1"/>
          <p:nvPr/>
        </p:nvSpPr>
        <p:spPr>
          <a:xfrm>
            <a:off x="6502741" y="3741364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가전/레저취미/멀티샵_중가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41" name="Google Shape;1141;g179e2f5a50f_0_173"/>
          <p:cNvSpPr txBox="1"/>
          <p:nvPr/>
        </p:nvSpPr>
        <p:spPr>
          <a:xfrm>
            <a:off x="2072602" y="270248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25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42" name="Google Shape;1142;g179e2f5a50f_0_173"/>
          <p:cNvSpPr txBox="1"/>
          <p:nvPr/>
        </p:nvSpPr>
        <p:spPr>
          <a:xfrm>
            <a:off x="1677600" y="4482600"/>
            <a:ext cx="174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800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58.83</a:t>
            </a:r>
            <a:endParaRPr b="0" i="0" sz="4100" u="none" cap="none" strike="noStrike">
              <a:solidFill>
                <a:srgbClr val="E691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43" name="Google Shape;1143;g179e2f5a50f_0_173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4 </a:t>
            </a:r>
            <a:r>
              <a:rPr lang="en-US" sz="1400"/>
              <a:t>(n = 3795)</a:t>
            </a:r>
            <a:endParaRPr/>
          </a:p>
        </p:txBody>
      </p:sp>
      <p:cxnSp>
        <p:nvCxnSpPr>
          <p:cNvPr id="1144" name="Google Shape;1144;g179e2f5a50f_0_173"/>
          <p:cNvCxnSpPr/>
          <p:nvPr/>
        </p:nvCxnSpPr>
        <p:spPr>
          <a:xfrm>
            <a:off x="4051603" y="4086132"/>
            <a:ext cx="6554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45" name="Google Shape;1145;g179e2f5a50f_0_173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46" name="Google Shape;1146;g179e2f5a50f_0_173"/>
          <p:cNvSpPr txBox="1"/>
          <p:nvPr/>
        </p:nvSpPr>
        <p:spPr>
          <a:xfrm>
            <a:off x="6502741" y="567720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가구인테리어/잡화_고가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pSp>
        <p:nvGrpSpPr>
          <p:cNvPr id="1147" name="Google Shape;1147;g179e2f5a50f_0_173"/>
          <p:cNvGrpSpPr/>
          <p:nvPr/>
        </p:nvGrpSpPr>
        <p:grpSpPr>
          <a:xfrm>
            <a:off x="4486051" y="2560969"/>
            <a:ext cx="1794900" cy="1196593"/>
            <a:chOff x="4275226" y="2474119"/>
            <a:chExt cx="1794900" cy="1196593"/>
          </a:xfrm>
        </p:grpSpPr>
        <p:pic>
          <p:nvPicPr>
            <p:cNvPr id="1148" name="Google Shape;1148;g179e2f5a50f_0_17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5226" y="2474119"/>
              <a:ext cx="1794900" cy="119659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9" name="Google Shape;1149;g179e2f5a50f_0_173"/>
            <p:cNvSpPr/>
            <p:nvPr/>
          </p:nvSpPr>
          <p:spPr>
            <a:xfrm rot="300716">
              <a:off x="4452439" y="3013257"/>
              <a:ext cx="1534969" cy="157779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0" name="Google Shape;1150;g179e2f5a50f_0_173"/>
          <p:cNvGrpSpPr/>
          <p:nvPr/>
        </p:nvGrpSpPr>
        <p:grpSpPr>
          <a:xfrm>
            <a:off x="6578375" y="2556049"/>
            <a:ext cx="1794900" cy="1185348"/>
            <a:chOff x="6558100" y="2497927"/>
            <a:chExt cx="1794900" cy="1206461"/>
          </a:xfrm>
        </p:grpSpPr>
        <p:pic>
          <p:nvPicPr>
            <p:cNvPr id="1151" name="Google Shape;1151;g179e2f5a50f_0_17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558100" y="2497927"/>
              <a:ext cx="1794900" cy="120646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2" name="Google Shape;1152;g179e2f5a50f_0_173"/>
            <p:cNvSpPr/>
            <p:nvPr/>
          </p:nvSpPr>
          <p:spPr>
            <a:xfrm rot="272373">
              <a:off x="6716684" y="3000239"/>
              <a:ext cx="1535116" cy="15798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3" name="Google Shape;1153;g179e2f5a50f_0_173"/>
          <p:cNvGrpSpPr/>
          <p:nvPr/>
        </p:nvGrpSpPr>
        <p:grpSpPr>
          <a:xfrm>
            <a:off x="8669549" y="2570959"/>
            <a:ext cx="1839055" cy="1156480"/>
            <a:chOff x="8670700" y="2490372"/>
            <a:chExt cx="1794900" cy="1221590"/>
          </a:xfrm>
        </p:grpSpPr>
        <p:pic>
          <p:nvPicPr>
            <p:cNvPr id="1154" name="Google Shape;1154;g179e2f5a50f_0_17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670700" y="2490372"/>
              <a:ext cx="1794900" cy="122159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5" name="Google Shape;1155;g179e2f5a50f_0_173"/>
            <p:cNvSpPr/>
            <p:nvPr/>
          </p:nvSpPr>
          <p:spPr>
            <a:xfrm rot="547965">
              <a:off x="8843702" y="3118432"/>
              <a:ext cx="1534756" cy="157678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6" name="Google Shape;1156;g179e2f5a50f_0_173"/>
          <p:cNvGrpSpPr/>
          <p:nvPr/>
        </p:nvGrpSpPr>
        <p:grpSpPr>
          <a:xfrm>
            <a:off x="4521075" y="4414700"/>
            <a:ext cx="1794900" cy="1256803"/>
            <a:chOff x="4275225" y="4414700"/>
            <a:chExt cx="1794900" cy="1256803"/>
          </a:xfrm>
        </p:grpSpPr>
        <p:pic>
          <p:nvPicPr>
            <p:cNvPr id="1157" name="Google Shape;1157;g179e2f5a50f_0_17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4275225" y="4414700"/>
              <a:ext cx="1794900" cy="125680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58" name="Google Shape;1158;g179e2f5a50f_0_173"/>
            <p:cNvSpPr/>
            <p:nvPr/>
          </p:nvSpPr>
          <p:spPr>
            <a:xfrm rot="-1539211">
              <a:off x="4452296" y="5001037"/>
              <a:ext cx="1534897" cy="1577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9" name="Google Shape;1159;g179e2f5a50f_0_173"/>
          <p:cNvGrpSpPr/>
          <p:nvPr/>
        </p:nvGrpSpPr>
        <p:grpSpPr>
          <a:xfrm>
            <a:off x="6609189" y="4391619"/>
            <a:ext cx="1808372" cy="1256773"/>
            <a:chOff x="6650525" y="4430998"/>
            <a:chExt cx="1667163" cy="1185300"/>
          </a:xfrm>
        </p:grpSpPr>
        <p:pic>
          <p:nvPicPr>
            <p:cNvPr id="1160" name="Google Shape;1160;g179e2f5a50f_0_17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6650525" y="4430998"/>
              <a:ext cx="1667163" cy="1185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1" name="Google Shape;1161;g179e2f5a50f_0_173"/>
            <p:cNvSpPr/>
            <p:nvPr/>
          </p:nvSpPr>
          <p:spPr>
            <a:xfrm rot="-1237452">
              <a:off x="6801767" y="5002744"/>
              <a:ext cx="1534762" cy="15779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62" name="Google Shape;1162;g179e2f5a50f_0_173"/>
          <p:cNvGrpSpPr/>
          <p:nvPr/>
        </p:nvGrpSpPr>
        <p:grpSpPr>
          <a:xfrm>
            <a:off x="8818273" y="4436142"/>
            <a:ext cx="1730035" cy="1185387"/>
            <a:chOff x="8733913" y="4464862"/>
            <a:chExt cx="1668469" cy="1156475"/>
          </a:xfrm>
        </p:grpSpPr>
        <p:pic>
          <p:nvPicPr>
            <p:cNvPr id="1163" name="Google Shape;1163;g179e2f5a50f_0_17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8733913" y="4464862"/>
              <a:ext cx="1668469" cy="11564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64" name="Google Shape;1164;g179e2f5a50f_0_173"/>
            <p:cNvSpPr/>
            <p:nvPr/>
          </p:nvSpPr>
          <p:spPr>
            <a:xfrm rot="-2031095">
              <a:off x="8856616" y="4887212"/>
              <a:ext cx="1534889" cy="15784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65" name="Google Shape;1165;g179e2f5a50f_0_173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66" name="Google Shape;1166;g179e2f5a50f_0_173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67" name="Google Shape;1167;g179e2f5a50f_0_173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g179e2f5a50f_0_173"/>
          <p:cNvSpPr txBox="1"/>
          <p:nvPr/>
        </p:nvSpPr>
        <p:spPr>
          <a:xfrm>
            <a:off x="4552063" y="2224350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69" name="Google Shape;1169;g179e2f5a50f_0_173"/>
          <p:cNvSpPr txBox="1"/>
          <p:nvPr/>
        </p:nvSpPr>
        <p:spPr>
          <a:xfrm>
            <a:off x="6571613" y="2224350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0" name="Google Shape;1170;g179e2f5a50f_0_173"/>
          <p:cNvSpPr txBox="1"/>
          <p:nvPr/>
        </p:nvSpPr>
        <p:spPr>
          <a:xfrm>
            <a:off x="8791700" y="2224350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1" name="Google Shape;1171;g179e2f5a50f_0_173"/>
          <p:cNvSpPr txBox="1"/>
          <p:nvPr/>
        </p:nvSpPr>
        <p:spPr>
          <a:xfrm>
            <a:off x="4601188" y="4097925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2" name="Google Shape;1172;g179e2f5a50f_0_173"/>
          <p:cNvSpPr txBox="1"/>
          <p:nvPr/>
        </p:nvSpPr>
        <p:spPr>
          <a:xfrm>
            <a:off x="6620738" y="4097925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3" name="Google Shape;1173;g179e2f5a50f_0_173"/>
          <p:cNvSpPr txBox="1"/>
          <p:nvPr/>
        </p:nvSpPr>
        <p:spPr>
          <a:xfrm>
            <a:off x="8840825" y="409792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7" name="Shape 1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8" name="Google Shape;1178;g179e2f5a50f_0_1142"/>
          <p:cNvSpPr txBox="1"/>
          <p:nvPr/>
        </p:nvSpPr>
        <p:spPr>
          <a:xfrm>
            <a:off x="243200" y="142475"/>
            <a:ext cx="5554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79" name="Google Shape;1179;g179e2f5a50f_0_1142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0" name="Google Shape;1180;g179e2f5a50f_0_1142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81" name="Google Shape;1181;g179e2f5a50f_0_1142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182" name="Google Shape;1182;g179e2f5a50f_0_1142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183" name="Google Shape;1183;g179e2f5a50f_0_1142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84" name="Google Shape;1184;g179e2f5a50f_0_1142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185" name="Google Shape;1185;g179e2f5a50f_0_1142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179e2f5a50f_0_1142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7" name="Google Shape;1187;g179e2f5a50f_0_1142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8" name="Google Shape;1188;g179e2f5a50f_0_1142"/>
          <p:cNvSpPr txBox="1"/>
          <p:nvPr/>
        </p:nvSpPr>
        <p:spPr>
          <a:xfrm>
            <a:off x="6502741" y="3741364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가전/레저취미/멀티샵_중가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189" name="Google Shape;1189;g179e2f5a50f_0_1142"/>
          <p:cNvSpPr txBox="1"/>
          <p:nvPr/>
        </p:nvSpPr>
        <p:spPr>
          <a:xfrm>
            <a:off x="2072602" y="2702489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25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90" name="Google Shape;1190;g179e2f5a50f_0_1142"/>
          <p:cNvSpPr txBox="1"/>
          <p:nvPr/>
        </p:nvSpPr>
        <p:spPr>
          <a:xfrm>
            <a:off x="1677600" y="4482600"/>
            <a:ext cx="1743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800">
                <a:solidFill>
                  <a:srgbClr val="CC412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58.83</a:t>
            </a:r>
            <a:endParaRPr b="0" i="0" sz="4100" u="none" cap="none" strike="noStrike">
              <a:solidFill>
                <a:srgbClr val="E69138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191" name="Google Shape;1191;g179e2f5a50f_0_1142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4 </a:t>
            </a:r>
            <a:r>
              <a:rPr lang="en-US" sz="1400"/>
              <a:t>(n = 3795)</a:t>
            </a:r>
            <a:endParaRPr/>
          </a:p>
        </p:txBody>
      </p:sp>
      <p:cxnSp>
        <p:nvCxnSpPr>
          <p:cNvPr id="1192" name="Google Shape;1192;g179e2f5a50f_0_1142"/>
          <p:cNvCxnSpPr/>
          <p:nvPr/>
        </p:nvCxnSpPr>
        <p:spPr>
          <a:xfrm>
            <a:off x="4051603" y="4086132"/>
            <a:ext cx="65541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93" name="Google Shape;1193;g179e2f5a50f_0_1142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194" name="Google Shape;1194;g179e2f5a50f_0_1142"/>
          <p:cNvSpPr txBox="1"/>
          <p:nvPr/>
        </p:nvSpPr>
        <p:spPr>
          <a:xfrm>
            <a:off x="8147500" y="600007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- 가구인테리어/잡화_고가 절대변동폭도 0이 75프로 이상</a:t>
            </a:r>
            <a:endParaRPr/>
          </a:p>
        </p:txBody>
      </p:sp>
      <p:sp>
        <p:nvSpPr>
          <p:cNvPr id="1195" name="Google Shape;1195;g179e2f5a50f_0_1142"/>
          <p:cNvSpPr txBox="1"/>
          <p:nvPr/>
        </p:nvSpPr>
        <p:spPr>
          <a:xfrm>
            <a:off x="6502741" y="567720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가구인테리어/잡화_고가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196" name="Google Shape;1196;g179e2f5a50f_0_11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75226" y="2474119"/>
            <a:ext cx="1794900" cy="1196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7" name="Google Shape;1197;g179e2f5a50f_0_1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8100" y="2497927"/>
            <a:ext cx="1794900" cy="1206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8" name="Google Shape;1198;g179e2f5a50f_0_11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70700" y="2490372"/>
            <a:ext cx="1794900" cy="1221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9" name="Google Shape;1199;g179e2f5a50f_0_11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75225" y="4414700"/>
            <a:ext cx="1794900" cy="12568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0" name="Google Shape;1200;g179e2f5a50f_0_114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50525" y="4430998"/>
            <a:ext cx="1667163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1" name="Google Shape;1201;g179e2f5a50f_0_11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733913" y="4464862"/>
            <a:ext cx="1668469" cy="11564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2" name="Google Shape;1202;g179e2f5a50f_0_1142"/>
          <p:cNvSpPr txBox="1"/>
          <p:nvPr/>
        </p:nvSpPr>
        <p:spPr>
          <a:xfrm>
            <a:off x="4275225" y="2171625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고객별 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3" name="Google Shape;1203;g179e2f5a50f_0_1142"/>
          <p:cNvSpPr txBox="1"/>
          <p:nvPr/>
        </p:nvSpPr>
        <p:spPr>
          <a:xfrm>
            <a:off x="6406150" y="2171625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4" name="Google Shape;1204;g179e2f5a50f_0_1142"/>
          <p:cNvSpPr txBox="1"/>
          <p:nvPr/>
        </p:nvSpPr>
        <p:spPr>
          <a:xfrm>
            <a:off x="8658174" y="2171625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5" name="Google Shape;1205;g179e2f5a50f_0_1142"/>
          <p:cNvSpPr txBox="1"/>
          <p:nvPr/>
        </p:nvSpPr>
        <p:spPr>
          <a:xfrm>
            <a:off x="4242425" y="4085850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고객별 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6" name="Google Shape;1206;g179e2f5a50f_0_1142"/>
          <p:cNvSpPr txBox="1"/>
          <p:nvPr/>
        </p:nvSpPr>
        <p:spPr>
          <a:xfrm>
            <a:off x="6373350" y="4085850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7" name="Google Shape;1207;g179e2f5a50f_0_1142"/>
          <p:cNvSpPr txBox="1"/>
          <p:nvPr/>
        </p:nvSpPr>
        <p:spPr>
          <a:xfrm>
            <a:off x="8625374" y="4085850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08" name="Google Shape;1208;g179e2f5a50f_0_1142"/>
          <p:cNvSpPr/>
          <p:nvPr/>
        </p:nvSpPr>
        <p:spPr>
          <a:xfrm rot="300716">
            <a:off x="4452439" y="3013257"/>
            <a:ext cx="1534969" cy="157779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9" name="Google Shape;1209;g179e2f5a50f_0_1142"/>
          <p:cNvSpPr/>
          <p:nvPr/>
        </p:nvSpPr>
        <p:spPr>
          <a:xfrm rot="272373">
            <a:off x="6716684" y="3000239"/>
            <a:ext cx="1535116" cy="15798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179e2f5a50f_0_1142"/>
          <p:cNvSpPr/>
          <p:nvPr/>
        </p:nvSpPr>
        <p:spPr>
          <a:xfrm rot="547965">
            <a:off x="8843702" y="3118432"/>
            <a:ext cx="1534756" cy="157678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g179e2f5a50f_0_1142"/>
          <p:cNvSpPr/>
          <p:nvPr/>
        </p:nvSpPr>
        <p:spPr>
          <a:xfrm rot="-1539211">
            <a:off x="4452296" y="5001037"/>
            <a:ext cx="1534897" cy="1577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2" name="Google Shape;1212;g179e2f5a50f_0_1142"/>
          <p:cNvSpPr/>
          <p:nvPr/>
        </p:nvSpPr>
        <p:spPr>
          <a:xfrm rot="-1237452">
            <a:off x="6801767" y="5002744"/>
            <a:ext cx="1534762" cy="15779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3" name="Google Shape;1213;g179e2f5a50f_0_1142"/>
          <p:cNvSpPr/>
          <p:nvPr/>
        </p:nvSpPr>
        <p:spPr>
          <a:xfrm rot="-2031095">
            <a:off x="8856616" y="4887212"/>
            <a:ext cx="1534889" cy="15784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4" name="Google Shape;1214;g179e2f5a50f_0_1142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5" name="Google Shape;1215;g179e2f5a50f_0_1142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16" name="Google Shape;1216;g179e2f5a50f_0_1142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g179e2f5a50f_0_1142"/>
          <p:cNvSpPr/>
          <p:nvPr/>
        </p:nvSpPr>
        <p:spPr>
          <a:xfrm>
            <a:off x="0" y="-23850"/>
            <a:ext cx="12192000" cy="6990000"/>
          </a:xfrm>
          <a:prstGeom prst="snip2DiagRect">
            <a:avLst>
              <a:gd fmla="val 0" name="adj1"/>
              <a:gd fmla="val 28171" name="adj2"/>
            </a:avLst>
          </a:prstGeom>
          <a:solidFill>
            <a:srgbClr val="DDCFCB">
              <a:alpha val="85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8" name="Google Shape;1218;g179e2f5a50f_0_1142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>
                <a:solidFill>
                  <a:schemeClr val="lt1"/>
                </a:solidFill>
              </a:rPr>
              <a:t>Cluster 4 </a:t>
            </a:r>
            <a:r>
              <a:rPr lang="en-US" sz="1400">
                <a:solidFill>
                  <a:schemeClr val="lt1"/>
                </a:solidFill>
              </a:rPr>
              <a:t>(n = 3795)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19" name="Google Shape;1219;g179e2f5a50f_0_1142"/>
          <p:cNvSpPr txBox="1"/>
          <p:nvPr/>
        </p:nvSpPr>
        <p:spPr>
          <a:xfrm>
            <a:off x="243200" y="142475"/>
            <a:ext cx="616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 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추천 마케팅 제언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0" name="Google Shape;1220;g179e2f5a50f_0_1142"/>
          <p:cNvSpPr/>
          <p:nvPr/>
        </p:nvSpPr>
        <p:spPr>
          <a:xfrm>
            <a:off x="993439" y="2822788"/>
            <a:ext cx="10205100" cy="21600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21" name="Google Shape;1221;g179e2f5a50f_0_1142"/>
          <p:cNvSpPr txBox="1"/>
          <p:nvPr/>
        </p:nvSpPr>
        <p:spPr>
          <a:xfrm>
            <a:off x="1414025" y="3464750"/>
            <a:ext cx="3000000" cy="84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최근 </a:t>
            </a:r>
            <a:r>
              <a:rPr lang="en-US" sz="21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가구인테리어</a:t>
            </a:r>
            <a:r>
              <a:rPr lang="en-US" sz="21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에 </a:t>
            </a:r>
            <a:r>
              <a:rPr lang="en-US" sz="21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관심도</a:t>
            </a:r>
            <a:r>
              <a:rPr lang="en-US" sz="2131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가 높아진 것으로 보임</a:t>
            </a:r>
            <a:endParaRPr sz="2131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2" name="Google Shape;1222;g179e2f5a50f_0_1142"/>
          <p:cNvSpPr txBox="1"/>
          <p:nvPr/>
        </p:nvSpPr>
        <p:spPr>
          <a:xfrm>
            <a:off x="6634750" y="3465576"/>
            <a:ext cx="4467300" cy="9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소비이력이 없는 </a:t>
            </a:r>
            <a:br>
              <a:rPr lang="en-US" sz="23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2331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새로운 가구인테리어/잡화 제품을 추천</a:t>
            </a:r>
            <a:endParaRPr sz="29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3" name="Google Shape;1223;g179e2f5a50f_0_1142"/>
          <p:cNvSpPr/>
          <p:nvPr/>
        </p:nvSpPr>
        <p:spPr>
          <a:xfrm>
            <a:off x="4687088" y="3695163"/>
            <a:ext cx="15426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79e2f5a50f_0_196"/>
          <p:cNvSpPr txBox="1"/>
          <p:nvPr/>
        </p:nvSpPr>
        <p:spPr>
          <a:xfrm>
            <a:off x="243200" y="142475"/>
            <a:ext cx="502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29" name="Google Shape;1229;g179e2f5a50f_0_196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0" name="Google Shape;1230;g179e2f5a50f_0_196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31" name="Google Shape;1231;g179e2f5a50f_0_196"/>
          <p:cNvSpPr/>
          <p:nvPr/>
        </p:nvSpPr>
        <p:spPr>
          <a:xfrm>
            <a:off x="868825" y="2047825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32" name="Google Shape;1232;g179e2f5a50f_0_196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233" name="Google Shape;1233;g179e2f5a50f_0_196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34" name="Google Shape;1234;g179e2f5a50f_0_196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35" name="Google Shape;1235;g179e2f5a50f_0_196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6" name="Google Shape;1236;g179e2f5a50f_0_196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7" name="Google Shape;1237;g179e2f5a50f_0_196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38" name="Google Shape;1238;g179e2f5a50f_0_196"/>
          <p:cNvSpPr txBox="1"/>
          <p:nvPr>
            <p:ph type="title"/>
          </p:nvPr>
        </p:nvSpPr>
        <p:spPr>
          <a:xfrm>
            <a:off x="868825" y="1231775"/>
            <a:ext cx="4093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5 </a:t>
            </a:r>
            <a:r>
              <a:rPr lang="en-US" sz="1400"/>
              <a:t>(n = 638)</a:t>
            </a:r>
            <a:endParaRPr/>
          </a:p>
        </p:txBody>
      </p:sp>
      <p:sp>
        <p:nvSpPr>
          <p:cNvPr id="1239" name="Google Shape;1239;g179e2f5a50f_0_196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40" name="Google Shape;1240;g179e2f5a50f_0_196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41" name="Google Shape;1241;g179e2f5a50f_0_196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42" name="Google Shape;1242;g179e2f5a50f_0_196"/>
          <p:cNvSpPr txBox="1"/>
          <p:nvPr/>
        </p:nvSpPr>
        <p:spPr>
          <a:xfrm>
            <a:off x="6545416" y="518262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</a:t>
            </a: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43" name="Google Shape;1243;g179e2f5a50f_0_196"/>
          <p:cNvSpPr txBox="1"/>
          <p:nvPr/>
        </p:nvSpPr>
        <p:spPr>
          <a:xfrm>
            <a:off x="1922927" y="2845177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32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4" name="Google Shape;1244;g179e2f5a50f_0_196"/>
          <p:cNvSpPr txBox="1"/>
          <p:nvPr/>
        </p:nvSpPr>
        <p:spPr>
          <a:xfrm>
            <a:off x="1922927" y="45976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32.37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45" name="Google Shape;1245;g179e2f5a50f_0_196"/>
          <p:cNvSpPr txBox="1"/>
          <p:nvPr/>
        </p:nvSpPr>
        <p:spPr>
          <a:xfrm>
            <a:off x="5020825" y="4448675"/>
            <a:ext cx="5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246" name="Google Shape;1246;g179e2f5a50f_0_196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247" name="Google Shape;1247;g179e2f5a50f_0_196"/>
          <p:cNvGrpSpPr/>
          <p:nvPr/>
        </p:nvGrpSpPr>
        <p:grpSpPr>
          <a:xfrm>
            <a:off x="4684514" y="3370780"/>
            <a:ext cx="1730144" cy="1340246"/>
            <a:chOff x="4366725" y="3370613"/>
            <a:chExt cx="2047749" cy="1463949"/>
          </a:xfrm>
        </p:grpSpPr>
        <p:pic>
          <p:nvPicPr>
            <p:cNvPr id="1248" name="Google Shape;1248;g179e2f5a50f_0_19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366725" y="3370613"/>
              <a:ext cx="2047749" cy="146394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49" name="Google Shape;1249;g179e2f5a50f_0_196"/>
            <p:cNvSpPr/>
            <p:nvPr/>
          </p:nvSpPr>
          <p:spPr>
            <a:xfrm rot="140238">
              <a:off x="4477306" y="4023561"/>
              <a:ext cx="1794893" cy="158225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0" name="Google Shape;1250;g179e2f5a50f_0_196"/>
          <p:cNvGrpSpPr/>
          <p:nvPr/>
        </p:nvGrpSpPr>
        <p:grpSpPr>
          <a:xfrm>
            <a:off x="6541039" y="3370442"/>
            <a:ext cx="2043328" cy="1340247"/>
            <a:chOff x="6474350" y="3370613"/>
            <a:chExt cx="2050094" cy="1463950"/>
          </a:xfrm>
        </p:grpSpPr>
        <p:pic>
          <p:nvPicPr>
            <p:cNvPr id="1251" name="Google Shape;1251;g179e2f5a50f_0_19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474350" y="3370613"/>
              <a:ext cx="2047750" cy="14639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2" name="Google Shape;1252;g179e2f5a50f_0_196"/>
            <p:cNvSpPr/>
            <p:nvPr/>
          </p:nvSpPr>
          <p:spPr>
            <a:xfrm rot="2873">
              <a:off x="6729543" y="3956070"/>
              <a:ext cx="1794901" cy="1581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53" name="Google Shape;1253;g179e2f5a50f_0_196"/>
          <p:cNvGrpSpPr/>
          <p:nvPr/>
        </p:nvGrpSpPr>
        <p:grpSpPr>
          <a:xfrm>
            <a:off x="8774929" y="3370451"/>
            <a:ext cx="2098869" cy="1340250"/>
            <a:chOff x="8713675" y="3370450"/>
            <a:chExt cx="2159775" cy="1340250"/>
          </a:xfrm>
        </p:grpSpPr>
        <p:pic>
          <p:nvPicPr>
            <p:cNvPr id="1254" name="Google Shape;1254;g179e2f5a50f_0_19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713675" y="3370450"/>
              <a:ext cx="2159775" cy="1340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55" name="Google Shape;1255;g179e2f5a50f_0_196"/>
            <p:cNvSpPr/>
            <p:nvPr/>
          </p:nvSpPr>
          <p:spPr>
            <a:xfrm rot="-119526">
              <a:off x="8980830" y="3956049"/>
              <a:ext cx="1795085" cy="158203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EFF41">
                <a:alpha val="3694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6" name="Google Shape;1256;g179e2f5a50f_0_196"/>
          <p:cNvSpPr txBox="1"/>
          <p:nvPr/>
        </p:nvSpPr>
        <p:spPr>
          <a:xfrm>
            <a:off x="12514500" y="29346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식품/생활_고가 구매금액 등급 변동폭은 대부분 고객이 플러스 위주이고 가장 높으며(1.9), 절대변동폭이 가~장 높음(15)</a:t>
            </a:r>
            <a:endParaRPr sz="9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</a:rPr>
              <a:t>  =&gt; 식품/생활 고가에서 증가/감소를 반복하는 고객</a:t>
            </a:r>
            <a:endParaRPr/>
          </a:p>
        </p:txBody>
      </p:sp>
      <p:sp>
        <p:nvSpPr>
          <p:cNvPr id="1257" name="Google Shape;1257;g179e2f5a50f_0_196"/>
          <p:cNvSpPr txBox="1"/>
          <p:nvPr/>
        </p:nvSpPr>
        <p:spPr>
          <a:xfrm>
            <a:off x="4664625" y="2937575"/>
            <a:ext cx="173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고객별 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8" name="Google Shape;1258;g179e2f5a50f_0_196"/>
          <p:cNvSpPr txBox="1"/>
          <p:nvPr/>
        </p:nvSpPr>
        <p:spPr>
          <a:xfrm>
            <a:off x="6684175" y="2937575"/>
            <a:ext cx="180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Do Hyeon"/>
                <a:ea typeface="Do Hyeon"/>
                <a:cs typeface="Do Hyeon"/>
                <a:sym typeface="Do Hyeon"/>
              </a:rPr>
              <a:t>해당 분기 </a:t>
            </a: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평균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구매금액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59" name="Google Shape;1259;g179e2f5a50f_0_196"/>
          <p:cNvSpPr txBox="1"/>
          <p:nvPr/>
        </p:nvSpPr>
        <p:spPr>
          <a:xfrm>
            <a:off x="8904262" y="2937575"/>
            <a:ext cx="1685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전체 고객 </a:t>
            </a:r>
            <a:r>
              <a:rPr lang="en-US">
                <a:latin typeface="Do Hyeon"/>
                <a:ea typeface="Do Hyeon"/>
                <a:cs typeface="Do Hyeon"/>
                <a:sym typeface="Do Hyeon"/>
              </a:rPr>
              <a:t>총 구매 횟수 </a:t>
            </a:r>
            <a:endParaRPr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179e2f5a50f_0_856"/>
          <p:cNvSpPr txBox="1"/>
          <p:nvPr/>
        </p:nvSpPr>
        <p:spPr>
          <a:xfrm>
            <a:off x="243200" y="142475"/>
            <a:ext cx="50229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</a:t>
            </a:r>
            <a:r>
              <a:rPr b="1" lang="en-US" sz="31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특징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65" name="Google Shape;1265;g179e2f5a50f_0_856"/>
          <p:cNvSpPr/>
          <p:nvPr/>
        </p:nvSpPr>
        <p:spPr>
          <a:xfrm>
            <a:off x="3010124" y="1364897"/>
            <a:ext cx="763500" cy="76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66" name="Google Shape;1266;g179e2f5a50f_0_856"/>
          <p:cNvSpPr/>
          <p:nvPr/>
        </p:nvSpPr>
        <p:spPr>
          <a:xfrm>
            <a:off x="2397270" y="960145"/>
            <a:ext cx="1033500" cy="10335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67" name="Google Shape;1267;g179e2f5a50f_0_856"/>
          <p:cNvSpPr/>
          <p:nvPr/>
        </p:nvSpPr>
        <p:spPr>
          <a:xfrm>
            <a:off x="868825" y="2047800"/>
            <a:ext cx="10287000" cy="3974700"/>
          </a:xfrm>
          <a:prstGeom prst="roundRect">
            <a:avLst>
              <a:gd fmla="val 8889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의류/이미용 중가 구매횟수 추세선 및 구매금액 추세선이 매우 높게 나옴, 하지만 변동폭은 마이너스 위주이고 가장 낮음</a:t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268" name="Google Shape;1268;g179e2f5a50f_0_856"/>
          <p:cNvGrpSpPr/>
          <p:nvPr/>
        </p:nvGrpSpPr>
        <p:grpSpPr>
          <a:xfrm>
            <a:off x="1189970" y="2351480"/>
            <a:ext cx="5882644" cy="3502224"/>
            <a:chOff x="3696890" y="2487296"/>
            <a:chExt cx="4777200" cy="3015000"/>
          </a:xfrm>
        </p:grpSpPr>
        <p:cxnSp>
          <p:nvCxnSpPr>
            <p:cNvPr id="1269" name="Google Shape;1269;g179e2f5a50f_0_856"/>
            <p:cNvCxnSpPr/>
            <p:nvPr/>
          </p:nvCxnSpPr>
          <p:spPr>
            <a:xfrm rot="10800000">
              <a:off x="3696890" y="3979644"/>
              <a:ext cx="4777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1270" name="Google Shape;1270;g179e2f5a50f_0_856"/>
            <p:cNvCxnSpPr/>
            <p:nvPr/>
          </p:nvCxnSpPr>
          <p:spPr>
            <a:xfrm>
              <a:off x="6078615" y="2487296"/>
              <a:ext cx="0" cy="3015000"/>
            </a:xfrm>
            <a:prstGeom prst="straightConnector1">
              <a:avLst/>
            </a:prstGeom>
            <a:noFill/>
            <a:ln cap="flat" cmpd="sng" w="9525">
              <a:solidFill>
                <a:schemeClr val="accent3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1271" name="Google Shape;1271;g179e2f5a50f_0_856"/>
          <p:cNvSpPr/>
          <p:nvPr/>
        </p:nvSpPr>
        <p:spPr>
          <a:xfrm>
            <a:off x="4163550" y="3437625"/>
            <a:ext cx="3167100" cy="674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2" name="Google Shape;1272;g179e2f5a50f_0_856"/>
          <p:cNvSpPr txBox="1"/>
          <p:nvPr/>
        </p:nvSpPr>
        <p:spPr>
          <a:xfrm>
            <a:off x="1641823" y="3673582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주말 구매 비율</a:t>
            </a:r>
            <a:endParaRPr b="1"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3" name="Google Shape;1273;g179e2f5a50f_0_856"/>
          <p:cNvSpPr txBox="1"/>
          <p:nvPr/>
        </p:nvSpPr>
        <p:spPr>
          <a:xfrm>
            <a:off x="1596591" y="536940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엥겔 지수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4" name="Google Shape;1274;g179e2f5a50f_0_856"/>
          <p:cNvSpPr txBox="1"/>
          <p:nvPr>
            <p:ph type="title"/>
          </p:nvPr>
        </p:nvSpPr>
        <p:spPr>
          <a:xfrm>
            <a:off x="868825" y="1231775"/>
            <a:ext cx="4093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/>
              <a:t>Cluster 5 </a:t>
            </a:r>
            <a:r>
              <a:rPr lang="en-US" sz="1400"/>
              <a:t>(n = 638)</a:t>
            </a:r>
            <a:endParaRPr/>
          </a:p>
        </p:txBody>
      </p:sp>
      <p:sp>
        <p:nvSpPr>
          <p:cNvPr id="1275" name="Google Shape;1275;g179e2f5a50f_0_856"/>
          <p:cNvSpPr/>
          <p:nvPr/>
        </p:nvSpPr>
        <p:spPr>
          <a:xfrm>
            <a:off x="9866526" y="-563729"/>
            <a:ext cx="1033500" cy="10335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6" name="Google Shape;1276;g179e2f5a50f_0_856"/>
          <p:cNvSpPr/>
          <p:nvPr/>
        </p:nvSpPr>
        <p:spPr>
          <a:xfrm>
            <a:off x="10522675" y="-723027"/>
            <a:ext cx="2249400" cy="2249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7" name="Google Shape;1277;g179e2f5a50f_0_856"/>
          <p:cNvSpPr/>
          <p:nvPr/>
        </p:nvSpPr>
        <p:spPr>
          <a:xfrm>
            <a:off x="3981528" y="3888294"/>
            <a:ext cx="293700" cy="2937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278" name="Google Shape;1278;g179e2f5a50f_0_856"/>
          <p:cNvSpPr txBox="1"/>
          <p:nvPr/>
        </p:nvSpPr>
        <p:spPr>
          <a:xfrm>
            <a:off x="6545416" y="5182627"/>
            <a:ext cx="1905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lang="en-US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식품/생활_고가</a:t>
            </a:r>
            <a:endParaRPr i="0" sz="16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79" name="Google Shape;1279;g179e2f5a50f_0_856"/>
          <p:cNvSpPr txBox="1"/>
          <p:nvPr/>
        </p:nvSpPr>
        <p:spPr>
          <a:xfrm>
            <a:off x="1922927" y="2845177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32</a:t>
            </a:r>
            <a:r>
              <a:rPr b="0" i="0" lang="en-US" sz="3200" u="none" cap="none" strike="noStrike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%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0" name="Google Shape;1280;g179e2f5a50f_0_856"/>
          <p:cNvSpPr txBox="1"/>
          <p:nvPr/>
        </p:nvSpPr>
        <p:spPr>
          <a:xfrm>
            <a:off x="1922927" y="4597614"/>
            <a:ext cx="13434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3200">
                <a:solidFill>
                  <a:schemeClr val="accent5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32.37</a:t>
            </a:r>
            <a:endParaRPr b="0" i="0" sz="3200" u="none" cap="none" strike="noStrike">
              <a:solidFill>
                <a:schemeClr val="accent5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1281" name="Google Shape;1281;g179e2f5a50f_0_856"/>
          <p:cNvSpPr txBox="1"/>
          <p:nvPr/>
        </p:nvSpPr>
        <p:spPr>
          <a:xfrm>
            <a:off x="5020825" y="4448675"/>
            <a:ext cx="527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82" name="Google Shape;1282;g179e2f5a50f_0_8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6725" y="3370613"/>
            <a:ext cx="2047749" cy="146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3" name="Google Shape;1283;g179e2f5a50f_0_8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4350" y="3370613"/>
            <a:ext cx="2047750" cy="146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4" name="Google Shape;1284;g179e2f5a50f_0_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668400" y="3370613"/>
            <a:ext cx="2159778" cy="146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285" name="Google Shape;1285;g179e2f5a50f_0_856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6" name="Google Shape;1286;g179e2f5a50f_0_856"/>
          <p:cNvSpPr txBox="1"/>
          <p:nvPr/>
        </p:nvSpPr>
        <p:spPr>
          <a:xfrm>
            <a:off x="4473775" y="2719488"/>
            <a:ext cx="179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고객별 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7" name="Google Shape;1287;g179e2f5a50f_0_856"/>
          <p:cNvSpPr txBox="1"/>
          <p:nvPr/>
        </p:nvSpPr>
        <p:spPr>
          <a:xfrm>
            <a:off x="6604700" y="2719488"/>
            <a:ext cx="2098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평균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구매금액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8" name="Google Shape;1288;g179e2f5a50f_0_856"/>
          <p:cNvSpPr txBox="1"/>
          <p:nvPr/>
        </p:nvSpPr>
        <p:spPr>
          <a:xfrm>
            <a:off x="8856724" y="2719488"/>
            <a:ext cx="204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전체 고객 </a:t>
            </a:r>
            <a:r>
              <a:rPr b="1" lang="en-US">
                <a:latin typeface="Nanum Gothic"/>
                <a:ea typeface="Nanum Gothic"/>
                <a:cs typeface="Nanum Gothic"/>
                <a:sym typeface="Nanum Gothic"/>
              </a:rPr>
              <a:t>총 구매 횟수 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289" name="Google Shape;1289;g179e2f5a50f_0_856"/>
          <p:cNvSpPr/>
          <p:nvPr/>
        </p:nvSpPr>
        <p:spPr>
          <a:xfrm rot="140238">
            <a:off x="4477306" y="4023561"/>
            <a:ext cx="1794893" cy="158225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g179e2f5a50f_0_856"/>
          <p:cNvSpPr/>
          <p:nvPr/>
        </p:nvSpPr>
        <p:spPr>
          <a:xfrm rot="2873">
            <a:off x="6729543" y="3956070"/>
            <a:ext cx="1794901" cy="15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1" name="Google Shape;1291;g179e2f5a50f_0_856"/>
          <p:cNvSpPr/>
          <p:nvPr/>
        </p:nvSpPr>
        <p:spPr>
          <a:xfrm rot="-119526">
            <a:off x="8980830" y="3956049"/>
            <a:ext cx="1795085" cy="158203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EFF41">
              <a:alpha val="369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g179e2f5a50f_0_856"/>
          <p:cNvSpPr/>
          <p:nvPr/>
        </p:nvSpPr>
        <p:spPr>
          <a:xfrm>
            <a:off x="0" y="-23850"/>
            <a:ext cx="12192000" cy="6990000"/>
          </a:xfrm>
          <a:prstGeom prst="snip2DiagRect">
            <a:avLst>
              <a:gd fmla="val 0" name="adj1"/>
              <a:gd fmla="val 28171" name="adj2"/>
            </a:avLst>
          </a:prstGeom>
          <a:solidFill>
            <a:srgbClr val="DDCFCB">
              <a:alpha val="859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3" name="Google Shape;1293;g179e2f5a50f_0_856"/>
          <p:cNvSpPr txBox="1"/>
          <p:nvPr>
            <p:ph type="title"/>
          </p:nvPr>
        </p:nvSpPr>
        <p:spPr>
          <a:xfrm>
            <a:off x="868825" y="1231777"/>
            <a:ext cx="52905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lang="en-US">
                <a:solidFill>
                  <a:schemeClr val="lt1"/>
                </a:solidFill>
              </a:rPr>
              <a:t>Cluster 5 </a:t>
            </a:r>
            <a:r>
              <a:rPr lang="en-US" sz="1400">
                <a:solidFill>
                  <a:schemeClr val="lt1"/>
                </a:solidFill>
              </a:rPr>
              <a:t>(n = 638)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94" name="Google Shape;1294;g179e2f5a50f_0_856"/>
          <p:cNvSpPr txBox="1"/>
          <p:nvPr/>
        </p:nvSpPr>
        <p:spPr>
          <a:xfrm>
            <a:off x="243200" y="142475"/>
            <a:ext cx="47883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감소고객 군집화_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군집별 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추천 </a:t>
            </a:r>
            <a:r>
              <a:rPr b="1" lang="en-US" sz="180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마케팅 제언</a:t>
            </a: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295" name="Google Shape;1295;g179e2f5a50f_0_856"/>
          <p:cNvSpPr/>
          <p:nvPr/>
        </p:nvSpPr>
        <p:spPr>
          <a:xfrm>
            <a:off x="975450" y="2872200"/>
            <a:ext cx="3000000" cy="211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g179e2f5a50f_0_856"/>
          <p:cNvSpPr/>
          <p:nvPr/>
        </p:nvSpPr>
        <p:spPr>
          <a:xfrm>
            <a:off x="4686775" y="2872188"/>
            <a:ext cx="3000000" cy="211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7" name="Google Shape;1297;g179e2f5a50f_0_856"/>
          <p:cNvSpPr/>
          <p:nvPr/>
        </p:nvSpPr>
        <p:spPr>
          <a:xfrm>
            <a:off x="8398100" y="2912613"/>
            <a:ext cx="3000000" cy="21123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8" name="Google Shape;1298;g179e2f5a50f_0_85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958700" y="2393762"/>
            <a:ext cx="1033500" cy="103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9" name="Google Shape;1299;g179e2f5a50f_0_8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32688" y="2356425"/>
            <a:ext cx="1108175" cy="11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g179e2f5a50f_0_85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24286" y="2315275"/>
            <a:ext cx="1108178" cy="110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g179e2f5a50f_0_856"/>
          <p:cNvSpPr txBox="1"/>
          <p:nvPr/>
        </p:nvSpPr>
        <p:spPr>
          <a:xfrm>
            <a:off x="981500" y="3464600"/>
            <a:ext cx="3000000" cy="146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식품/생활_고가의 절대 변동폭이 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가장 크게 나타난 군집이며, </a:t>
            </a:r>
            <a:b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평균 구매 금액의 증감폭이 </a:t>
            </a:r>
            <a:b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가장 크게 나타남</a:t>
            </a:r>
            <a:endParaRPr sz="16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2" name="Google Shape;1302;g179e2f5a50f_0_856"/>
          <p:cNvSpPr txBox="1"/>
          <p:nvPr/>
        </p:nvSpPr>
        <p:spPr>
          <a:xfrm>
            <a:off x="4863325" y="3520950"/>
            <a:ext cx="26469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8분기인 현재 매우 감소세</a:t>
            </a:r>
            <a:endParaRPr sz="17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03" name="Google Shape;1303;g179e2f5a50f_0_856"/>
          <p:cNvSpPr txBox="1"/>
          <p:nvPr/>
        </p:nvSpPr>
        <p:spPr>
          <a:xfrm>
            <a:off x="8451825" y="3534375"/>
            <a:ext cx="2946300" cy="13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증가를 위한 구매로 </a:t>
            </a:r>
            <a:b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이어질 수 있도록 </a:t>
            </a:r>
            <a:b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기존에 소비했던 상품 중</a:t>
            </a:r>
            <a:b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식품/생활_고가 상품을 </a:t>
            </a:r>
            <a:b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7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추천 적용</a:t>
            </a:r>
            <a:endParaRPr sz="17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3"/>
          <p:cNvSpPr/>
          <p:nvPr/>
        </p:nvSpPr>
        <p:spPr>
          <a:xfrm>
            <a:off x="-152400" y="2"/>
            <a:ext cx="5824635" cy="6857999"/>
          </a:xfrm>
          <a:custGeom>
            <a:rect b="b" l="l" r="r" t="t"/>
            <a:pathLst>
              <a:path extrusionOk="0" h="6857999" w="5824635">
                <a:moveTo>
                  <a:pt x="0" y="0"/>
                </a:moveTo>
                <a:lnTo>
                  <a:pt x="2959508" y="0"/>
                </a:lnTo>
                <a:lnTo>
                  <a:pt x="5414336" y="2454828"/>
                </a:lnTo>
                <a:cubicBezTo>
                  <a:pt x="5961402" y="3001894"/>
                  <a:pt x="5961402" y="3888864"/>
                  <a:pt x="5414336" y="4435930"/>
                </a:cubicBezTo>
                <a:lnTo>
                  <a:pt x="299226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09" name="Google Shape;1309;p13"/>
          <p:cNvSpPr txBox="1"/>
          <p:nvPr/>
        </p:nvSpPr>
        <p:spPr>
          <a:xfrm>
            <a:off x="6662625" y="2800950"/>
            <a:ext cx="52659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마케팅 제언</a:t>
            </a:r>
            <a:endParaRPr b="1" sz="5200">
              <a:solidFill>
                <a:schemeClr val="accent5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457200" lvl="0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2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_</a:t>
            </a:r>
            <a:r>
              <a:rPr b="1" lang="en-US" sz="48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추천 시스템 </a:t>
            </a:r>
            <a:endParaRPr i="0" sz="48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10" name="Google Shape;1310;p13"/>
          <p:cNvSpPr/>
          <p:nvPr/>
        </p:nvSpPr>
        <p:spPr>
          <a:xfrm rot="-2700000">
            <a:off x="3976568" y="5104670"/>
            <a:ext cx="771312" cy="72124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1" name="Google Shape;1311;p13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12" name="Google Shape;131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499" y="2953350"/>
            <a:ext cx="5052924" cy="119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3" name="Google Shape;1313;p13"/>
          <p:cNvSpPr/>
          <p:nvPr/>
        </p:nvSpPr>
        <p:spPr>
          <a:xfrm rot="-2700000">
            <a:off x="3056355" y="407083"/>
            <a:ext cx="2181990" cy="2079318"/>
          </a:xfrm>
          <a:prstGeom prst="roundRect">
            <a:avLst>
              <a:gd fmla="val 3719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4e0f2e409c_1_368"/>
          <p:cNvSpPr/>
          <p:nvPr/>
        </p:nvSpPr>
        <p:spPr>
          <a:xfrm>
            <a:off x="3846325" y="0"/>
            <a:ext cx="8345700" cy="685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9" name="Google Shape;199;g14e0f2e409c_1_368"/>
          <p:cNvSpPr txBox="1"/>
          <p:nvPr>
            <p:ph type="title"/>
          </p:nvPr>
        </p:nvSpPr>
        <p:spPr>
          <a:xfrm>
            <a:off x="0" y="3020702"/>
            <a:ext cx="5290500" cy="8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Font typeface="Montserrat Black"/>
              <a:buNone/>
            </a:pPr>
            <a:r>
              <a:rPr b="1" lang="en-US" sz="5000">
                <a:latin typeface="Do Hyeon"/>
                <a:ea typeface="Do Hyeon"/>
                <a:cs typeface="Do Hyeon"/>
                <a:sym typeface="Do Hyeon"/>
              </a:rPr>
              <a:t>개요</a:t>
            </a:r>
            <a:endParaRPr b="1" sz="5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0" name="Google Shape;200;g14e0f2e409c_1_368"/>
          <p:cNvSpPr txBox="1"/>
          <p:nvPr/>
        </p:nvSpPr>
        <p:spPr>
          <a:xfrm>
            <a:off x="604773" y="5260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g14e0f2e409c_1_368"/>
          <p:cNvSpPr/>
          <p:nvPr/>
        </p:nvSpPr>
        <p:spPr>
          <a:xfrm>
            <a:off x="5124450" y="1194619"/>
            <a:ext cx="2819400" cy="21828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2" name="Google Shape;202;g14e0f2e409c_1_368"/>
          <p:cNvSpPr/>
          <p:nvPr/>
        </p:nvSpPr>
        <p:spPr>
          <a:xfrm>
            <a:off x="8277225" y="1194619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3" name="Google Shape;203;g14e0f2e409c_1_368"/>
          <p:cNvSpPr/>
          <p:nvPr/>
        </p:nvSpPr>
        <p:spPr>
          <a:xfrm>
            <a:off x="5124450" y="3665975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4" name="Google Shape;204;g14e0f2e409c_1_368"/>
          <p:cNvSpPr/>
          <p:nvPr/>
        </p:nvSpPr>
        <p:spPr>
          <a:xfrm>
            <a:off x="8277225" y="3665975"/>
            <a:ext cx="2819400" cy="218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05" name="Google Shape;205;g14e0f2e409c_1_368"/>
          <p:cNvSpPr txBox="1"/>
          <p:nvPr/>
        </p:nvSpPr>
        <p:spPr>
          <a:xfrm>
            <a:off x="8277225" y="16755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2014~2015년도에 </a:t>
            </a:r>
            <a:b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L사에 4개의 계열사에서 </a:t>
            </a:r>
            <a:b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en-US" sz="17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구매한 고객</a:t>
            </a:r>
            <a:endParaRPr b="1" i="0" sz="22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6" name="Google Shape;206;g14e0f2e409c_1_368"/>
          <p:cNvSpPr txBox="1"/>
          <p:nvPr/>
        </p:nvSpPr>
        <p:spPr>
          <a:xfrm>
            <a:off x="5124450" y="4135625"/>
            <a:ext cx="2819400" cy="171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유지 고객 대상으로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2년간의 구매 패턴을 파악하여 구매 감소 고객 예측 모델 생성 </a:t>
            </a:r>
            <a:endParaRPr b="1" i="0" sz="1700" u="none" cap="none" strike="noStrike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7" name="Google Shape;207;g14e0f2e409c_1_368"/>
          <p:cNvSpPr txBox="1"/>
          <p:nvPr/>
        </p:nvSpPr>
        <p:spPr>
          <a:xfrm>
            <a:off x="8591551" y="4567320"/>
            <a:ext cx="21768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감소 고객 대상 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추천 솔루션을 통한 마케팅 제언</a:t>
            </a:r>
            <a:endParaRPr b="1" i="0" sz="2000" u="none" cap="none" strike="noStrike">
              <a:solidFill>
                <a:srgbClr val="000000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08" name="Google Shape;208;g14e0f2e409c_1_368"/>
          <p:cNvSpPr/>
          <p:nvPr/>
        </p:nvSpPr>
        <p:spPr>
          <a:xfrm>
            <a:off x="8277225" y="1194619"/>
            <a:ext cx="2819400" cy="48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분석 대상</a:t>
            </a:r>
            <a:endParaRPr i="0" sz="1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09" name="Google Shape;209;g14e0f2e409c_1_368"/>
          <p:cNvSpPr/>
          <p:nvPr/>
        </p:nvSpPr>
        <p:spPr>
          <a:xfrm>
            <a:off x="8277225" y="3665975"/>
            <a:ext cx="2819400" cy="480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b="1" lang="en-US" sz="17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마케팅 제언</a:t>
            </a:r>
            <a:endParaRPr b="1" sz="17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0" name="Google Shape;210;g14e0f2e409c_1_368"/>
          <p:cNvSpPr/>
          <p:nvPr/>
        </p:nvSpPr>
        <p:spPr>
          <a:xfrm>
            <a:off x="5121930" y="3665975"/>
            <a:ext cx="2819400" cy="480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700">
                <a:solidFill>
                  <a:srgbClr val="FFFFFF"/>
                </a:solidFill>
                <a:latin typeface="Do Hyeon"/>
                <a:ea typeface="Do Hyeon"/>
                <a:cs typeface="Do Hyeon"/>
                <a:sym typeface="Do Hyeon"/>
              </a:rPr>
              <a:t>분석 내용</a:t>
            </a:r>
            <a:endParaRPr i="0" sz="1700" u="none" cap="none" strike="noStrike">
              <a:solidFill>
                <a:srgbClr val="FFFFFF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211" name="Google Shape;211;g14e0f2e409c_1_3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75325" y="1651000"/>
            <a:ext cx="1217300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7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179e2f5a50f_1_44"/>
          <p:cNvSpPr/>
          <p:nvPr/>
        </p:nvSpPr>
        <p:spPr>
          <a:xfrm>
            <a:off x="243200" y="2362200"/>
            <a:ext cx="6441900" cy="4246200"/>
          </a:xfrm>
          <a:prstGeom prst="roundRect">
            <a:avLst>
              <a:gd fmla="val 1397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19" name="Google Shape;1319;g179e2f5a50f_1_44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구매감소를 위한 추천 시스템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0" name="Google Shape;1320;g179e2f5a50f_1_44"/>
          <p:cNvSpPr txBox="1"/>
          <p:nvPr/>
        </p:nvSpPr>
        <p:spPr>
          <a:xfrm>
            <a:off x="529774" y="631500"/>
            <a:ext cx="582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SURPRISE</a:t>
            </a: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API 추천 모델</a:t>
            </a:r>
            <a:endParaRPr b="1"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1" name="Google Shape;1321;g179e2f5a50f_1_44"/>
          <p:cNvSpPr/>
          <p:nvPr/>
        </p:nvSpPr>
        <p:spPr>
          <a:xfrm>
            <a:off x="208825" y="1504950"/>
            <a:ext cx="6559500" cy="17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grpSp>
        <p:nvGrpSpPr>
          <p:cNvPr id="1322" name="Google Shape;1322;g179e2f5a50f_1_44"/>
          <p:cNvGrpSpPr/>
          <p:nvPr/>
        </p:nvGrpSpPr>
        <p:grpSpPr>
          <a:xfrm>
            <a:off x="548701" y="1726450"/>
            <a:ext cx="5983251" cy="1421346"/>
            <a:chOff x="1683449" y="3843627"/>
            <a:chExt cx="10205102" cy="1707528"/>
          </a:xfrm>
        </p:grpSpPr>
        <p:sp>
          <p:nvSpPr>
            <p:cNvPr id="1323" name="Google Shape;1323;g179e2f5a50f_1_44"/>
            <p:cNvSpPr txBox="1"/>
            <p:nvPr/>
          </p:nvSpPr>
          <p:spPr>
            <a:xfrm>
              <a:off x="1683452" y="3843627"/>
              <a:ext cx="10205100" cy="480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600"/>
                <a:buFont typeface="Arial"/>
                <a:buNone/>
              </a:pPr>
              <a:r>
                <a:rPr b="1" lang="en-US" sz="2000">
                  <a:solidFill>
                    <a:schemeClr val="accent5"/>
                  </a:solidFill>
                  <a:latin typeface="Do Hyeon"/>
                  <a:ea typeface="Do Hyeon"/>
                  <a:cs typeface="Do Hyeon"/>
                  <a:sym typeface="Do Hyeon"/>
                </a:rPr>
                <a:t>고객별 상품별 구매 지수 </a:t>
              </a:r>
              <a:endParaRPr i="0" sz="2000" u="none" cap="none" strike="noStrike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  <p:sp>
          <p:nvSpPr>
            <p:cNvPr id="1324" name="Google Shape;1324;g179e2f5a50f_1_44"/>
            <p:cNvSpPr txBox="1"/>
            <p:nvPr/>
          </p:nvSpPr>
          <p:spPr>
            <a:xfrm>
              <a:off x="1683449" y="4502655"/>
              <a:ext cx="10205100" cy="1048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-US" sz="1800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( (상품별 구매 건수) x </a:t>
              </a:r>
              <a:r>
                <a:rPr baseline="30000" lang="en-US" sz="1800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*</a:t>
              </a:r>
              <a:r>
                <a:rPr lang="en-US" sz="1800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상품별 단가 가중치 ) / 고객별 구매 건수 합</a:t>
              </a:r>
              <a:endParaRPr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  <a:p>
              <a:pPr indent="0" lvl="0" marL="0" rtl="0" algn="ctr">
                <a:lnSpc>
                  <a:spcPct val="115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baseline="30000" lang="en-US" sz="2000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*</a:t>
              </a:r>
              <a:r>
                <a:rPr lang="en-US">
                  <a:solidFill>
                    <a:srgbClr val="595959"/>
                  </a:solidFill>
                  <a:latin typeface="Do Hyeon"/>
                  <a:ea typeface="Do Hyeon"/>
                  <a:cs typeface="Do Hyeon"/>
                  <a:sym typeface="Do Hyeon"/>
                </a:rPr>
                <a:t>상품별 단가 가중치 = 단가/평균단가</a:t>
              </a:r>
              <a:endParaRPr sz="20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endParaRPr>
            </a:p>
          </p:txBody>
        </p:sp>
      </p:grpSp>
      <p:sp>
        <p:nvSpPr>
          <p:cNvPr id="1325" name="Google Shape;1325;g179e2f5a50f_1_44"/>
          <p:cNvSpPr/>
          <p:nvPr/>
        </p:nvSpPr>
        <p:spPr>
          <a:xfrm rot="-5400000">
            <a:off x="7291750" y="1877613"/>
            <a:ext cx="601500" cy="10491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DCFCB"/>
          </a:solidFill>
          <a:ln cap="flat" cmpd="sng" w="9525">
            <a:solidFill>
              <a:srgbClr val="DD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g179e2f5a50f_1_44"/>
          <p:cNvSpPr/>
          <p:nvPr/>
        </p:nvSpPr>
        <p:spPr>
          <a:xfrm>
            <a:off x="8264275" y="1504950"/>
            <a:ext cx="3761100" cy="17979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27" name="Google Shape;1327;g179e2f5a50f_1_44"/>
          <p:cNvSpPr txBox="1"/>
          <p:nvPr/>
        </p:nvSpPr>
        <p:spPr>
          <a:xfrm>
            <a:off x="8654697" y="1726450"/>
            <a:ext cx="2949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2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상품 추천 모델 </a:t>
            </a:r>
            <a:endParaRPr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28" name="Google Shape;1328;g179e2f5a50f_1_44"/>
          <p:cNvSpPr txBox="1"/>
          <p:nvPr/>
        </p:nvSpPr>
        <p:spPr>
          <a:xfrm>
            <a:off x="8499900" y="2130338"/>
            <a:ext cx="3155700" cy="10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SURPRISE API를 활용한 </a:t>
            </a:r>
            <a:b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잠재요인 협업 필터링 </a:t>
            </a: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기반의 </a:t>
            </a:r>
            <a:b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개인화된 추천 시스템 모델 학습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29" name="Google Shape;1329;g179e2f5a50f_1_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2200" y="3425400"/>
            <a:ext cx="4514850" cy="297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0" name="Google Shape;1330;g179e2f5a50f_1_44"/>
          <p:cNvSpPr/>
          <p:nvPr/>
        </p:nvSpPr>
        <p:spPr>
          <a:xfrm rot="-2700000">
            <a:off x="10906692" y="211106"/>
            <a:ext cx="857013" cy="857013"/>
          </a:xfrm>
          <a:prstGeom prst="roundRect">
            <a:avLst>
              <a:gd fmla="val 1666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1" name="Google Shape;1331;g179e2f5a50f_1_44"/>
          <p:cNvSpPr/>
          <p:nvPr/>
        </p:nvSpPr>
        <p:spPr>
          <a:xfrm rot="-2700000">
            <a:off x="6286449" y="5862757"/>
            <a:ext cx="647427" cy="647427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32" name="Google Shape;1332;g179e2f5a50f_1_44"/>
          <p:cNvSpPr/>
          <p:nvPr/>
        </p:nvSpPr>
        <p:spPr>
          <a:xfrm>
            <a:off x="9863975" y="3450272"/>
            <a:ext cx="6015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DCFCB"/>
          </a:solidFill>
          <a:ln cap="flat" cmpd="sng" w="9525">
            <a:solidFill>
              <a:srgbClr val="DD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3" name="Google Shape;1333;g179e2f5a50f_1_44"/>
          <p:cNvSpPr/>
          <p:nvPr/>
        </p:nvSpPr>
        <p:spPr>
          <a:xfrm>
            <a:off x="8264250" y="4361200"/>
            <a:ext cx="3761100" cy="14031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1334" name="Google Shape;1334;g179e2f5a50f_1_44"/>
          <p:cNvSpPr txBox="1"/>
          <p:nvPr/>
        </p:nvSpPr>
        <p:spPr>
          <a:xfrm>
            <a:off x="8428975" y="4558800"/>
            <a:ext cx="3398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2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구매 지수 예측 </a:t>
            </a:r>
            <a:endParaRPr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5" name="Google Shape;1335;g179e2f5a50f_1_44"/>
          <p:cNvSpPr txBox="1"/>
          <p:nvPr/>
        </p:nvSpPr>
        <p:spPr>
          <a:xfrm>
            <a:off x="8282275" y="5000200"/>
            <a:ext cx="3761100" cy="6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해당 고객의 미구매/구매 상품의 </a:t>
            </a:r>
            <a:b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 지수를 예측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36" name="Google Shape;1336;g179e2f5a50f_1_44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179e2f5a50f_1_78"/>
          <p:cNvSpPr/>
          <p:nvPr/>
        </p:nvSpPr>
        <p:spPr>
          <a:xfrm>
            <a:off x="-152400" y="-69775"/>
            <a:ext cx="6261483" cy="6926579"/>
          </a:xfrm>
          <a:custGeom>
            <a:rect b="b" l="l" r="r" t="t"/>
            <a:pathLst>
              <a:path extrusionOk="0" h="6857999" w="5824635">
                <a:moveTo>
                  <a:pt x="0" y="0"/>
                </a:moveTo>
                <a:lnTo>
                  <a:pt x="2959508" y="0"/>
                </a:lnTo>
                <a:lnTo>
                  <a:pt x="5414336" y="2454828"/>
                </a:lnTo>
                <a:cubicBezTo>
                  <a:pt x="5961402" y="3001894"/>
                  <a:pt x="5961402" y="3888864"/>
                  <a:pt x="5414336" y="4435930"/>
                </a:cubicBezTo>
                <a:lnTo>
                  <a:pt x="299226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43" name="Google Shape;1343;g179e2f5a50f_1_78"/>
          <p:cNvSpPr/>
          <p:nvPr/>
        </p:nvSpPr>
        <p:spPr>
          <a:xfrm>
            <a:off x="162275" y="1631100"/>
            <a:ext cx="5824500" cy="14808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i="0" sz="1500" u="none" cap="none" strike="noStrike">
              <a:solidFill>
                <a:schemeClr val="lt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4" name="Google Shape;1344;g179e2f5a50f_1_78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구매감소를 위한 추천 시스템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5" name="Google Shape;1345;g179e2f5a50f_1_78"/>
          <p:cNvSpPr txBox="1"/>
          <p:nvPr/>
        </p:nvSpPr>
        <p:spPr>
          <a:xfrm>
            <a:off x="529774" y="631500"/>
            <a:ext cx="582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SURPRISE API 추천 모델</a:t>
            </a:r>
            <a:endParaRPr b="1"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6" name="Google Shape;1346;g179e2f5a50f_1_78"/>
          <p:cNvSpPr txBox="1"/>
          <p:nvPr/>
        </p:nvSpPr>
        <p:spPr>
          <a:xfrm>
            <a:off x="548701" y="1726450"/>
            <a:ext cx="531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2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고객별 TOP 100개 추천 상품</a:t>
            </a:r>
            <a:endParaRPr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7" name="Google Shape;1347;g179e2f5a50f_1_78"/>
          <p:cNvSpPr txBox="1"/>
          <p:nvPr/>
        </p:nvSpPr>
        <p:spPr>
          <a:xfrm>
            <a:off x="201000" y="2186100"/>
            <a:ext cx="5785800" cy="9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미구매/구매 상품의 </a:t>
            </a: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구매 지수를 </a:t>
            </a:r>
            <a:b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내림차순으로 정렬 후 TOP 100개 추천 상품 추출  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48" name="Google Shape;1348;g179e2f5a50f_1_78"/>
          <p:cNvSpPr/>
          <p:nvPr/>
        </p:nvSpPr>
        <p:spPr>
          <a:xfrm>
            <a:off x="2760450" y="3230422"/>
            <a:ext cx="601500" cy="7635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DDCFCB"/>
          </a:solidFill>
          <a:ln cap="flat" cmpd="sng" w="9525">
            <a:solidFill>
              <a:srgbClr val="DDCF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9" name="Google Shape;1349;g179e2f5a50f_1_78"/>
          <p:cNvSpPr/>
          <p:nvPr/>
        </p:nvSpPr>
        <p:spPr>
          <a:xfrm>
            <a:off x="162275" y="4112450"/>
            <a:ext cx="5824500" cy="1727400"/>
          </a:xfrm>
          <a:prstGeom prst="roundRect">
            <a:avLst>
              <a:gd fmla="val 50000" name="adj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50" name="Google Shape;1350;g179e2f5a50f_1_78"/>
          <p:cNvSpPr txBox="1"/>
          <p:nvPr/>
        </p:nvSpPr>
        <p:spPr>
          <a:xfrm>
            <a:off x="392900" y="4274150"/>
            <a:ext cx="551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2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고객을 위한 카테고리별 상품 추천</a:t>
            </a:r>
            <a:endParaRPr i="0" sz="20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1" name="Google Shape;1351;g179e2f5a50f_1_78"/>
          <p:cNvSpPr txBox="1"/>
          <p:nvPr/>
        </p:nvSpPr>
        <p:spPr>
          <a:xfrm>
            <a:off x="243200" y="4674350"/>
            <a:ext cx="5615700" cy="116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가장 관심이 높을 것으로 예측한 TOP 100개 추천 상품을 카테고리별로 분류한 후, 해당 고객 속성 정보 및 </a:t>
            </a:r>
            <a:b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상품별 상세 정보와 함께 추천 결과 출력 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52" name="Google Shape;1352;g179e2f5a50f_1_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54275" y="1631100"/>
            <a:ext cx="5375225" cy="49221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3" name="Google Shape;1353;g179e2f5a50f_1_78"/>
          <p:cNvSpPr txBox="1"/>
          <p:nvPr/>
        </p:nvSpPr>
        <p:spPr>
          <a:xfrm>
            <a:off x="6257225" y="503200"/>
            <a:ext cx="4749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추천 시스템 결과 예시) 군집 1번의 고객 6번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54" name="Google Shape;1354;g179e2f5a50f_1_78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UNIVERSE</a:t>
            </a:r>
            <a:endParaRPr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55" name="Google Shape;1355;g179e2f5a50f_1_78"/>
          <p:cNvPicPr preferRelativeResize="0"/>
          <p:nvPr/>
        </p:nvPicPr>
        <p:blipFill rotWithShape="1">
          <a:blip r:embed="rId4">
            <a:alphaModFix/>
          </a:blip>
          <a:srcRect b="68433" l="0" r="40116" t="10565"/>
          <a:stretch/>
        </p:blipFill>
        <p:spPr>
          <a:xfrm>
            <a:off x="6354275" y="897875"/>
            <a:ext cx="5375226" cy="67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1" name="Google Shape;1361;g179e2f5a50f_0_602"/>
          <p:cNvGraphicFramePr/>
          <p:nvPr/>
        </p:nvGraphicFramePr>
        <p:xfrm>
          <a:off x="565113" y="18226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1328450"/>
                <a:gridCol w="659625"/>
                <a:gridCol w="680975"/>
                <a:gridCol w="653375"/>
                <a:gridCol w="681750"/>
                <a:gridCol w="655450"/>
                <a:gridCol w="673900"/>
              </a:tblGrid>
              <a:tr h="4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Fold1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Fold2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Fold3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Fold4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Fold5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RMSE(testset)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0.0050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0.0054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0.0052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0.0050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0.0049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0.0051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56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0.0007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4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n_epochs: 40, n_factors: 200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62" name="Google Shape;1362;g179e2f5a50f_0_602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구매감소를 위한 추천 시스템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3" name="Google Shape;1363;g179e2f5a50f_0_602"/>
          <p:cNvSpPr txBox="1"/>
          <p:nvPr/>
        </p:nvSpPr>
        <p:spPr>
          <a:xfrm>
            <a:off x="529774" y="631500"/>
            <a:ext cx="582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SVD 모델 학습 평가 결과</a:t>
            </a:r>
            <a:endParaRPr b="1"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64" name="Google Shape;1364;g179e2f5a50f_0_602"/>
          <p:cNvSpPr txBox="1"/>
          <p:nvPr/>
        </p:nvSpPr>
        <p:spPr>
          <a:xfrm>
            <a:off x="565125" y="1424821"/>
            <a:ext cx="18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Cluster1 평가지표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65" name="Google Shape;1365;g179e2f5a50f_0_602"/>
          <p:cNvGraphicFramePr/>
          <p:nvPr/>
        </p:nvGraphicFramePr>
        <p:xfrm>
          <a:off x="6027163" y="17998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1328450"/>
                <a:gridCol w="659625"/>
                <a:gridCol w="680975"/>
                <a:gridCol w="653375"/>
                <a:gridCol w="681750"/>
                <a:gridCol w="655450"/>
                <a:gridCol w="673900"/>
              </a:tblGrid>
              <a:tr h="4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Fold1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Fold2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Fold3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Fold4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Fold5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RMSE(testset)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0.0075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0.0062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0.0062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0.0067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56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4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n_epochs: 40 , n_factors: 100 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66" name="Google Shape;1366;g179e2f5a50f_0_602"/>
          <p:cNvSpPr txBox="1"/>
          <p:nvPr/>
        </p:nvSpPr>
        <p:spPr>
          <a:xfrm>
            <a:off x="6027175" y="1402050"/>
            <a:ext cx="18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Cluster2 평가지표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67" name="Google Shape;1367;g179e2f5a50f_0_602"/>
          <p:cNvGraphicFramePr/>
          <p:nvPr/>
        </p:nvGraphicFramePr>
        <p:xfrm>
          <a:off x="3256775" y="443545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1328450"/>
                <a:gridCol w="659625"/>
                <a:gridCol w="680975"/>
                <a:gridCol w="653375"/>
                <a:gridCol w="681750"/>
                <a:gridCol w="655450"/>
                <a:gridCol w="673900"/>
              </a:tblGrid>
              <a:tr h="4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Fold1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Fold2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Fold3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Fold4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Fold5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RMSE(testset)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0.0054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0.0054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0.0086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0.0078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0.0050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0.0064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56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</a:t>
                      </a:r>
                      <a:r>
                        <a:rPr b="1" lang="en-US" sz="1200">
                          <a:solidFill>
                            <a:schemeClr val="dk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6</a:t>
                      </a:r>
                      <a:endParaRPr b="1" sz="1200">
                        <a:solidFill>
                          <a:schemeClr val="dk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4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n_epochs: 40 , n_factors:200 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68" name="Google Shape;1368;g179e2f5a50f_0_602"/>
          <p:cNvSpPr txBox="1"/>
          <p:nvPr/>
        </p:nvSpPr>
        <p:spPr>
          <a:xfrm>
            <a:off x="3256787" y="4037621"/>
            <a:ext cx="18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Cluster3 평가지표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3" name="Shape 1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4" name="Google Shape;1374;g179e2f5a50f_0_1200"/>
          <p:cNvGraphicFramePr/>
          <p:nvPr/>
        </p:nvGraphicFramePr>
        <p:xfrm>
          <a:off x="607563" y="292560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1328450"/>
                <a:gridCol w="659625"/>
                <a:gridCol w="680975"/>
                <a:gridCol w="653375"/>
                <a:gridCol w="681750"/>
                <a:gridCol w="655450"/>
                <a:gridCol w="673900"/>
              </a:tblGrid>
              <a:tr h="4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Fold1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Fold2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Fold3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Fold4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Fold5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RMSE(testset)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0.0038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0.0048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0.0050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0.0039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0.0046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0.0044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56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0.0005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4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n_epochs: 40, n_factors: 200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75" name="Google Shape;1375;g179e2f5a50f_0_1200"/>
          <p:cNvSpPr txBox="1"/>
          <p:nvPr/>
        </p:nvSpPr>
        <p:spPr>
          <a:xfrm>
            <a:off x="243200" y="1424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구매감소를 위한 추천 시스템 </a:t>
            </a:r>
            <a:endParaRPr b="1" sz="2700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6" name="Google Shape;1376;g179e2f5a50f_0_1200"/>
          <p:cNvSpPr txBox="1"/>
          <p:nvPr/>
        </p:nvSpPr>
        <p:spPr>
          <a:xfrm>
            <a:off x="529774" y="631500"/>
            <a:ext cx="5824500" cy="6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688"/>
              <a:buNone/>
            </a:pP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SVD 모델 학습 평가</a:t>
            </a:r>
            <a:r>
              <a:rPr b="1" lang="en-US" sz="1887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 결과</a:t>
            </a:r>
            <a:endParaRPr b="1" sz="17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77" name="Google Shape;1377;g179e2f5a50f_0_1200"/>
          <p:cNvSpPr txBox="1"/>
          <p:nvPr/>
        </p:nvSpPr>
        <p:spPr>
          <a:xfrm>
            <a:off x="607575" y="2527771"/>
            <a:ext cx="18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Cluster4 평가지표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graphicFrame>
        <p:nvGraphicFramePr>
          <p:cNvPr id="1378" name="Google Shape;1378;g179e2f5a50f_0_1200"/>
          <p:cNvGraphicFramePr/>
          <p:nvPr/>
        </p:nvGraphicFramePr>
        <p:xfrm>
          <a:off x="6069613" y="290283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{A6CA26E5-D757-497C-B1BA-D1E6A165A873}</a:tableStyleId>
              </a:tblPr>
              <a:tblGrid>
                <a:gridCol w="1328450"/>
                <a:gridCol w="659625"/>
                <a:gridCol w="680975"/>
                <a:gridCol w="653375"/>
                <a:gridCol w="681750"/>
                <a:gridCol w="655450"/>
                <a:gridCol w="673900"/>
              </a:tblGrid>
              <a:tr h="4824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모델 평가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Fold1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Fold2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Fold3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Fold4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Fold5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accent5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500">
                          <a:solidFill>
                            <a:schemeClr val="lt1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평균</a:t>
                      </a:r>
                      <a:endParaRPr b="1" sz="1500">
                        <a:solidFill>
                          <a:schemeClr val="lt1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</a:tr>
              <a:tr h="42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RMSE(testset)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0.0066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0.0065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0.0147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0.0064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0.0070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0.0082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5617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MAE(testset)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1200"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0.0008</a:t>
                      </a:r>
                      <a:endParaRPr b="1" sz="1200"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</a:tr>
              <a:tr h="4426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Best_params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gridSpan="6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500">
                          <a:solidFill>
                            <a:srgbClr val="595959"/>
                          </a:solidFill>
                          <a:latin typeface="Do Hyeon"/>
                          <a:ea typeface="Do Hyeon"/>
                          <a:cs typeface="Do Hyeon"/>
                          <a:sym typeface="Do Hyeon"/>
                        </a:rPr>
                        <a:t>n_epochs: 60, n_factors: 100</a:t>
                      </a:r>
                      <a:endParaRPr sz="1500">
                        <a:solidFill>
                          <a:srgbClr val="595959"/>
                        </a:solidFill>
                        <a:latin typeface="Do Hyeon"/>
                        <a:ea typeface="Do Hyeon"/>
                        <a:cs typeface="Do Hyeon"/>
                        <a:sym typeface="Do Hyeon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59595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3500"/>
                      </a:srgbClr>
                    </a:solidFill>
                  </a:tcPr>
                </a:tc>
                <a:tc hMerge="1"/>
                <a:tc hMerge="1"/>
                <a:tc hMerge="1"/>
                <a:tc hMerge="1"/>
                <a:tc hMerge="1"/>
              </a:tr>
            </a:tbl>
          </a:graphicData>
        </a:graphic>
      </p:graphicFrame>
      <p:sp>
        <p:nvSpPr>
          <p:cNvPr id="1379" name="Google Shape;1379;g179e2f5a50f_0_1200"/>
          <p:cNvSpPr txBox="1"/>
          <p:nvPr/>
        </p:nvSpPr>
        <p:spPr>
          <a:xfrm>
            <a:off x="6069625" y="2505000"/>
            <a:ext cx="186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800">
                <a:solidFill>
                  <a:srgbClr val="595959"/>
                </a:solidFill>
                <a:latin typeface="Do Hyeon"/>
                <a:ea typeface="Do Hyeon"/>
                <a:cs typeface="Do Hyeon"/>
                <a:sym typeface="Do Hyeon"/>
              </a:rPr>
              <a:t>Cluster5 평가지표</a:t>
            </a:r>
            <a:endParaRPr sz="1800">
              <a:solidFill>
                <a:srgbClr val="595959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3" name="Shape 1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4" name="Google Shape;1384;g17a2d2f1b2f_3_1"/>
          <p:cNvSpPr/>
          <p:nvPr/>
        </p:nvSpPr>
        <p:spPr>
          <a:xfrm>
            <a:off x="1915800" y="762775"/>
            <a:ext cx="8360400" cy="4230900"/>
          </a:xfrm>
          <a:prstGeom prst="roundRect">
            <a:avLst>
              <a:gd fmla="val 1397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85" name="Google Shape;1385;g17a2d2f1b2f_3_1"/>
          <p:cNvSpPr txBox="1"/>
          <p:nvPr/>
        </p:nvSpPr>
        <p:spPr>
          <a:xfrm>
            <a:off x="56222" y="14757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1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CAKD7_2차 프로젝트</a:t>
            </a:r>
            <a:endParaRPr b="1" i="0" sz="1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6" name="Google Shape;1386;g17a2d2f1b2f_3_1"/>
          <p:cNvSpPr txBox="1"/>
          <p:nvPr/>
        </p:nvSpPr>
        <p:spPr>
          <a:xfrm>
            <a:off x="5366025" y="4993675"/>
            <a:ext cx="52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Q&amp;A</a:t>
            </a:r>
            <a:endParaRPr i="0" sz="5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87" name="Google Shape;1387;g17a2d2f1b2f_3_1"/>
          <p:cNvSpPr txBox="1"/>
          <p:nvPr/>
        </p:nvSpPr>
        <p:spPr>
          <a:xfrm>
            <a:off x="10570723" y="516475"/>
            <a:ext cx="123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UNIVERSE</a:t>
            </a:r>
            <a:endParaRPr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88" name="Google Shape;1388;g17a2d2f1b2f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900" y="1269872"/>
            <a:ext cx="6666200" cy="3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p50"/>
          <p:cNvSpPr/>
          <p:nvPr/>
        </p:nvSpPr>
        <p:spPr>
          <a:xfrm>
            <a:off x="1915800" y="762775"/>
            <a:ext cx="8360400" cy="4230900"/>
          </a:xfrm>
          <a:prstGeom prst="roundRect">
            <a:avLst>
              <a:gd fmla="val 13972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394" name="Google Shape;1394;p50"/>
          <p:cNvSpPr txBox="1"/>
          <p:nvPr/>
        </p:nvSpPr>
        <p:spPr>
          <a:xfrm>
            <a:off x="56222" y="147575"/>
            <a:ext cx="1288800" cy="26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1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CAKD7_2차 프로젝트</a:t>
            </a:r>
            <a:endParaRPr b="1" i="0" sz="15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5" name="Google Shape;1395;p50"/>
          <p:cNvSpPr txBox="1"/>
          <p:nvPr/>
        </p:nvSpPr>
        <p:spPr>
          <a:xfrm>
            <a:off x="4404025" y="4993675"/>
            <a:ext cx="52047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4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감사합니다</a:t>
            </a:r>
            <a:endParaRPr i="0" sz="5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1396" name="Google Shape;1396;p50"/>
          <p:cNvSpPr txBox="1"/>
          <p:nvPr/>
        </p:nvSpPr>
        <p:spPr>
          <a:xfrm>
            <a:off x="10570723" y="516475"/>
            <a:ext cx="12303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1" lang="en-US" sz="1000">
                <a:solidFill>
                  <a:srgbClr val="262626"/>
                </a:solidFill>
                <a:latin typeface="Do Hyeon"/>
                <a:ea typeface="Do Hyeon"/>
                <a:cs typeface="Do Hyeon"/>
                <a:sym typeface="Do Hyeon"/>
              </a:rPr>
              <a:t>UNIVERSE</a:t>
            </a:r>
            <a:endParaRPr i="0" sz="1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pic>
        <p:nvPicPr>
          <p:cNvPr id="1397" name="Google Shape;139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2900" y="1269872"/>
            <a:ext cx="6666200" cy="372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79e2f5a50f_2_53"/>
          <p:cNvSpPr/>
          <p:nvPr/>
        </p:nvSpPr>
        <p:spPr>
          <a:xfrm>
            <a:off x="-152400" y="2"/>
            <a:ext cx="5824635" cy="6857999"/>
          </a:xfrm>
          <a:custGeom>
            <a:rect b="b" l="l" r="r" t="t"/>
            <a:pathLst>
              <a:path extrusionOk="0" h="6857999" w="5824635">
                <a:moveTo>
                  <a:pt x="0" y="0"/>
                </a:moveTo>
                <a:lnTo>
                  <a:pt x="2959508" y="0"/>
                </a:lnTo>
                <a:lnTo>
                  <a:pt x="5414336" y="2454828"/>
                </a:lnTo>
                <a:cubicBezTo>
                  <a:pt x="5961402" y="3001894"/>
                  <a:pt x="5961402" y="3888864"/>
                  <a:pt x="5414336" y="4435930"/>
                </a:cubicBezTo>
                <a:lnTo>
                  <a:pt x="2992267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" name="Google Shape;217;g179e2f5a50f_2_53"/>
          <p:cNvSpPr txBox="1"/>
          <p:nvPr/>
        </p:nvSpPr>
        <p:spPr>
          <a:xfrm>
            <a:off x="6622550" y="3213475"/>
            <a:ext cx="49725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b="1" lang="en-US" sz="56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탐색적 분석(EDA)</a:t>
            </a:r>
            <a:endParaRPr b="1" i="0" sz="4400" u="none" cap="none" strike="noStrike">
              <a:solidFill>
                <a:srgbClr val="000000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18" name="Google Shape;218;g179e2f5a50f_2_53"/>
          <p:cNvSpPr/>
          <p:nvPr/>
        </p:nvSpPr>
        <p:spPr>
          <a:xfrm rot="-2700000">
            <a:off x="4128968" y="5257070"/>
            <a:ext cx="771312" cy="721249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9" name="Google Shape;219;g179e2f5a50f_2_53"/>
          <p:cNvSpPr txBox="1"/>
          <p:nvPr/>
        </p:nvSpPr>
        <p:spPr>
          <a:xfrm>
            <a:off x="604773" y="5260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g179e2f5a50f_2_53"/>
          <p:cNvSpPr/>
          <p:nvPr/>
        </p:nvSpPr>
        <p:spPr>
          <a:xfrm rot="-2700000">
            <a:off x="3056355" y="407083"/>
            <a:ext cx="2181990" cy="2079318"/>
          </a:xfrm>
          <a:prstGeom prst="roundRect">
            <a:avLst>
              <a:gd fmla="val 37197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4e0f2e409c_2_5"/>
          <p:cNvSpPr/>
          <p:nvPr/>
        </p:nvSpPr>
        <p:spPr>
          <a:xfrm>
            <a:off x="976850" y="1236300"/>
            <a:ext cx="10198200" cy="4385400"/>
          </a:xfrm>
          <a:prstGeom prst="roundRect">
            <a:avLst>
              <a:gd fmla="val 16667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26" name="Google Shape;226;g14e0f2e409c_2_5"/>
          <p:cNvSpPr/>
          <p:nvPr/>
        </p:nvSpPr>
        <p:spPr>
          <a:xfrm>
            <a:off x="1624200" y="2975912"/>
            <a:ext cx="1451425" cy="1435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Do Hyeon"/>
              </a:rPr>
              <a:t>H</a:t>
            </a:r>
          </a:p>
        </p:txBody>
      </p:sp>
      <p:sp>
        <p:nvSpPr>
          <p:cNvPr id="227" name="Google Shape;227;g14e0f2e409c_2_5"/>
          <p:cNvSpPr/>
          <p:nvPr/>
        </p:nvSpPr>
        <p:spPr>
          <a:xfrm>
            <a:off x="4184800" y="2919863"/>
            <a:ext cx="1499100" cy="1435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Do Hyeon"/>
              </a:rPr>
              <a:t>A</a:t>
            </a:r>
          </a:p>
        </p:txBody>
      </p:sp>
      <p:sp>
        <p:nvSpPr>
          <p:cNvPr id="228" name="Google Shape;228;g14e0f2e409c_2_5"/>
          <p:cNvSpPr/>
          <p:nvPr/>
        </p:nvSpPr>
        <p:spPr>
          <a:xfrm>
            <a:off x="6777025" y="2919863"/>
            <a:ext cx="1413750" cy="1435524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Do Hyeon"/>
              </a:rPr>
              <a:t>R</a:t>
            </a:r>
          </a:p>
        </p:txBody>
      </p:sp>
      <p:sp>
        <p:nvSpPr>
          <p:cNvPr id="229" name="Google Shape;229;g14e0f2e409c_2_5"/>
          <p:cNvSpPr/>
          <p:nvPr/>
        </p:nvSpPr>
        <p:spPr>
          <a:xfrm>
            <a:off x="9283900" y="2975900"/>
            <a:ext cx="1451425" cy="1417975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  <a:solidFill>
                  <a:schemeClr val="accent5"/>
                </a:solidFill>
                <a:latin typeface="Do Hyeon"/>
              </a:rPr>
              <a:t>D</a:t>
            </a:r>
          </a:p>
        </p:txBody>
      </p:sp>
      <p:pic>
        <p:nvPicPr>
          <p:cNvPr id="230" name="Google Shape;230;g14e0f2e409c_2_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5000" y="7246650"/>
            <a:ext cx="3652901" cy="92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14e0f2e409c_2_5"/>
          <p:cNvSpPr txBox="1"/>
          <p:nvPr/>
        </p:nvSpPr>
        <p:spPr>
          <a:xfrm>
            <a:off x="1378363" y="4484775"/>
            <a:ext cx="1943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(Hesitate to Buy)</a:t>
            </a:r>
            <a:endParaRPr b="1"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2" name="Google Shape;232;g14e0f2e409c_2_5"/>
          <p:cNvSpPr txBox="1"/>
          <p:nvPr/>
        </p:nvSpPr>
        <p:spPr>
          <a:xfrm>
            <a:off x="3906875" y="4484775"/>
            <a:ext cx="25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(Anytime, Anywhere)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3" name="Google Shape;233;g14e0f2e409c_2_5"/>
          <p:cNvSpPr txBox="1"/>
          <p:nvPr/>
        </p:nvSpPr>
        <p:spPr>
          <a:xfrm flipH="1">
            <a:off x="9096751" y="4484750"/>
            <a:ext cx="2544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(Desire to Safe)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4" name="Google Shape;234;g14e0f2e409c_2_5"/>
          <p:cNvSpPr txBox="1"/>
          <p:nvPr/>
        </p:nvSpPr>
        <p:spPr>
          <a:xfrm>
            <a:off x="6528650" y="4484775"/>
            <a:ext cx="22617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(Renew Everything)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5" name="Google Shape;235;g14e0f2e409c_2_5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외부요인 분석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36" name="Google Shape;236;g14e0f2e409c_2_5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g14e0f2e409c_2_5"/>
          <p:cNvSpPr txBox="1"/>
          <p:nvPr/>
        </p:nvSpPr>
        <p:spPr>
          <a:xfrm>
            <a:off x="551126" y="647675"/>
            <a:ext cx="3521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US" sz="2292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L사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마트 2015년 유통 키워드</a:t>
            </a:r>
            <a:endParaRPr b="1" sz="206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e0f2e409c_2_30"/>
          <p:cNvSpPr/>
          <p:nvPr/>
        </p:nvSpPr>
        <p:spPr>
          <a:xfrm>
            <a:off x="4532574" y="5568333"/>
            <a:ext cx="2194200" cy="2194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3" name="Google Shape;243;g14e0f2e409c_2_30"/>
          <p:cNvSpPr/>
          <p:nvPr/>
        </p:nvSpPr>
        <p:spPr>
          <a:xfrm>
            <a:off x="9318849" y="-1043417"/>
            <a:ext cx="2194200" cy="2194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44" name="Google Shape;244;g14e0f2e409c_2_30"/>
          <p:cNvSpPr txBox="1"/>
          <p:nvPr/>
        </p:nvSpPr>
        <p:spPr>
          <a:xfrm>
            <a:off x="551126" y="647675"/>
            <a:ext cx="35214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b="1" lang="en-US" sz="2292">
                <a:solidFill>
                  <a:srgbClr val="000000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L사 마트 </a:t>
            </a:r>
            <a:r>
              <a:rPr b="1" lang="en-US" sz="2060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2015년 유통 키워드</a:t>
            </a:r>
            <a:endParaRPr b="1" sz="2060"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5" name="Google Shape;245;g14e0f2e409c_2_30"/>
          <p:cNvSpPr txBox="1"/>
          <p:nvPr/>
        </p:nvSpPr>
        <p:spPr>
          <a:xfrm>
            <a:off x="166997" y="1445725"/>
            <a:ext cx="77898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L사 </a:t>
            </a: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마트는 </a:t>
            </a:r>
            <a:r>
              <a:rPr b="1" lang="en-US" sz="2000">
                <a:solidFill>
                  <a:schemeClr val="accent5"/>
                </a:solidFill>
                <a:latin typeface="Do Hyeon"/>
                <a:ea typeface="Do Hyeon"/>
                <a:cs typeface="Do Hyeon"/>
                <a:sym typeface="Do Hyeon"/>
              </a:rPr>
              <a:t>2015년</a:t>
            </a:r>
            <a:r>
              <a:rPr b="1" lang="en-US" sz="17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 유통 키워드를 ‘어려웠다’란 의미의 ‘H.A.R.D’를 선정</a:t>
            </a:r>
            <a:endParaRPr b="1" sz="20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6" name="Google Shape;246;g14e0f2e409c_2_30"/>
          <p:cNvSpPr/>
          <p:nvPr/>
        </p:nvSpPr>
        <p:spPr>
          <a:xfrm>
            <a:off x="395600" y="2106650"/>
            <a:ext cx="5465400" cy="1878000"/>
          </a:xfrm>
          <a:prstGeom prst="rect">
            <a:avLst/>
          </a:prstGeom>
          <a:noFill/>
          <a:ln cap="flat" cmpd="sng" w="28575">
            <a:solidFill>
              <a:srgbClr val="C8CA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경기 침체가 장기화되며 소비 심리가 위축 </a:t>
            </a:r>
            <a:b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lang="en-US" sz="1500">
                <a:solidFill>
                  <a:srgbClr val="444444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유통업체들은 구매활성화를 위해 대형 할인 행사를 지속해서 선보였으며 정부 주도 행사에도 적극 동참하는 등 소비 심리 회복을 위해 노력</a:t>
            </a:r>
            <a:endParaRPr b="1" sz="1500">
              <a:solidFill>
                <a:srgbClr val="444444"/>
              </a:solidFill>
              <a:highlight>
                <a:schemeClr val="accent2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solidFill>
                <a:srgbClr val="444444"/>
              </a:solidFill>
              <a:highlight>
                <a:srgbClr val="FFF2CC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ex) 코리아 블랙프라이데이, K-세일데이 행사</a:t>
            </a:r>
            <a:endParaRPr b="1"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7" name="Google Shape;247;g14e0f2e409c_2_30"/>
          <p:cNvSpPr txBox="1"/>
          <p:nvPr/>
        </p:nvSpPr>
        <p:spPr>
          <a:xfrm>
            <a:off x="420598" y="2037474"/>
            <a:ext cx="891900" cy="8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100">
                <a:solidFill>
                  <a:schemeClr val="accent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H</a:t>
            </a:r>
            <a:endParaRPr b="1" sz="4100">
              <a:solidFill>
                <a:schemeClr val="accent5"/>
              </a:solidFill>
            </a:endParaRPr>
          </a:p>
        </p:txBody>
      </p:sp>
      <p:sp>
        <p:nvSpPr>
          <p:cNvPr id="248" name="Google Shape;248;g14e0f2e409c_2_30"/>
          <p:cNvSpPr txBox="1"/>
          <p:nvPr/>
        </p:nvSpPr>
        <p:spPr>
          <a:xfrm>
            <a:off x="5114400" y="6012900"/>
            <a:ext cx="6627300" cy="84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Do Hyeon"/>
                <a:ea typeface="Do Hyeon"/>
                <a:cs typeface="Do Hyeon"/>
                <a:sym typeface="Do Hyeon"/>
              </a:rPr>
              <a:t>*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옴니채널:</a:t>
            </a:r>
            <a:br>
              <a:rPr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</a:br>
            <a:r>
              <a:rPr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소비자가 온라인, 오프라인, 모바일 등 다양한 경로를 넘나들며 상품을 검색하고 구매할 수 있도록 한 서비스 각 유통 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채널</a:t>
            </a:r>
            <a:r>
              <a:rPr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의 특성을 결합해 어떤 </a:t>
            </a:r>
            <a:r>
              <a:rPr b="1"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채널</a:t>
            </a:r>
            <a:r>
              <a:rPr lang="en-US" sz="1300">
                <a:solidFill>
                  <a:schemeClr val="dk1"/>
                </a:solidFill>
                <a:uFill>
                  <a:noFill/>
                </a:uFill>
                <a:latin typeface="Do Hyeon"/>
                <a:ea typeface="Do Hyeon"/>
                <a:cs typeface="Do Hyeon"/>
                <a:sym typeface="Do Hyeon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에서든 같은 매장을 이용하는 것처럼 느낄 수 있도록 한 쇼핑 환경</a:t>
            </a:r>
            <a:endParaRPr sz="1300">
              <a:solidFill>
                <a:schemeClr val="dk1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49" name="Google Shape;249;g14e0f2e409c_2_30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외부요인 분석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0" name="Google Shape;250;g14e0f2e409c_2_30"/>
          <p:cNvSpPr/>
          <p:nvPr/>
        </p:nvSpPr>
        <p:spPr>
          <a:xfrm>
            <a:off x="6200050" y="2106650"/>
            <a:ext cx="5465400" cy="187800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소셜커머스 회사에서 시작된 배송전쟁이 온-오프라인 유통업계 전반으로 확산</a:t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>
                <a:solidFill>
                  <a:srgbClr val="444444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드라이브&amp;픽 서비스, 오토바이 퀵배송 서비스 등 마트&amp;백화점에서 차별화된 배송 서비스 제공</a:t>
            </a:r>
            <a:endParaRPr b="1">
              <a:solidFill>
                <a:srgbClr val="444444"/>
              </a:solidFill>
              <a:highlight>
                <a:schemeClr val="accent2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solidFill>
                <a:srgbClr val="444444"/>
              </a:solidFill>
              <a:highlight>
                <a:srgbClr val="FFF2CC"/>
              </a:highlight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이에 따라 대형마트,SSM 등 유통업체 </a:t>
            </a:r>
            <a:r>
              <a:rPr b="1"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온라인 전용 물류센터</a:t>
            </a:r>
            <a: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 구축</a:t>
            </a:r>
            <a:b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</a:br>
            <a:r>
              <a:rPr b="1" baseline="30000" lang="en-US">
                <a:solidFill>
                  <a:srgbClr val="A61C00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*</a:t>
            </a:r>
            <a:r>
              <a:rPr b="1" lang="en-US" sz="1500">
                <a:solidFill>
                  <a:srgbClr val="A61C00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옴니채널 시스템 </a:t>
            </a:r>
            <a:r>
              <a:rPr b="1"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등 기존 온라인 배송과는 차별화되는 서비스 제공</a:t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1" name="Google Shape;251;g14e0f2e409c_2_30"/>
          <p:cNvSpPr txBox="1"/>
          <p:nvPr/>
        </p:nvSpPr>
        <p:spPr>
          <a:xfrm>
            <a:off x="6208723" y="1968924"/>
            <a:ext cx="89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A</a:t>
            </a:r>
            <a:endParaRPr b="1" sz="4000">
              <a:solidFill>
                <a:schemeClr val="accent5"/>
              </a:solidFill>
            </a:endParaRPr>
          </a:p>
        </p:txBody>
      </p:sp>
      <p:sp>
        <p:nvSpPr>
          <p:cNvPr id="252" name="Google Shape;252;g14e0f2e409c_2_30"/>
          <p:cNvSpPr/>
          <p:nvPr/>
        </p:nvSpPr>
        <p:spPr>
          <a:xfrm>
            <a:off x="395600" y="4135975"/>
            <a:ext cx="5465400" cy="1878000"/>
          </a:xfrm>
          <a:prstGeom prst="rect">
            <a:avLst/>
          </a:prstGeom>
          <a:noFill/>
          <a:ln cap="flat" cmpd="sng" w="28575">
            <a:solidFill>
              <a:srgbClr val="CCCC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온라인 유통업체의 성장에 대응하기 위해 </a:t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오프라인 매장만의 강점을 어필 </a:t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ex) 스타필드, 롯데타워, 더현대</a:t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3" name="Google Shape;253;g14e0f2e409c_2_30"/>
          <p:cNvSpPr txBox="1"/>
          <p:nvPr/>
        </p:nvSpPr>
        <p:spPr>
          <a:xfrm>
            <a:off x="420598" y="4046174"/>
            <a:ext cx="89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R</a:t>
            </a:r>
            <a:endParaRPr b="1" sz="4000">
              <a:solidFill>
                <a:schemeClr val="accent5"/>
              </a:solidFill>
            </a:endParaRPr>
          </a:p>
        </p:txBody>
      </p:sp>
      <p:sp>
        <p:nvSpPr>
          <p:cNvPr id="254" name="Google Shape;254;g14e0f2e409c_2_30"/>
          <p:cNvSpPr/>
          <p:nvPr/>
        </p:nvSpPr>
        <p:spPr>
          <a:xfrm>
            <a:off x="6200050" y="4135975"/>
            <a:ext cx="5465400" cy="1878000"/>
          </a:xfrm>
          <a:prstGeom prst="rect">
            <a:avLst/>
          </a:prstGeom>
          <a:noFill/>
          <a:ln cap="flat" cmpd="sng" w="28575">
            <a:solidFill>
              <a:srgbClr val="C8CAC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15년 6월 </a:t>
            </a:r>
            <a:r>
              <a:rPr b="1" lang="en-US" sz="1500">
                <a:solidFill>
                  <a:srgbClr val="444444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‘메르스(MERS)’</a:t>
            </a: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, 10월 </a:t>
            </a:r>
            <a:r>
              <a:rPr b="1" lang="en-US" sz="1500">
                <a:solidFill>
                  <a:srgbClr val="444444"/>
                </a:solidFill>
                <a:highlight>
                  <a:schemeClr val="accent2"/>
                </a:highlight>
                <a:latin typeface="Do Hyeon"/>
                <a:ea typeface="Do Hyeon"/>
                <a:cs typeface="Do Hyeon"/>
                <a:sym typeface="Do Hyeon"/>
              </a:rPr>
              <a:t>육가공육 이슈 등의 영향</a:t>
            </a: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으로</a:t>
            </a:r>
            <a:r>
              <a:rPr b="1"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 </a:t>
            </a: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대규모 다중시설인 백화점, 대형마트 등 유통업체를 방문하는 고객 수요가 급감</a:t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rgbClr val="444444"/>
                </a:solidFill>
                <a:latin typeface="Do Hyeon"/>
                <a:ea typeface="Do Hyeon"/>
                <a:cs typeface="Do Hyeon"/>
                <a:sym typeface="Do Hyeon"/>
              </a:rPr>
              <a:t>15년 6월 대형마트는 전년 동월대비 10.2%, 백화점은 11.9% 매출 감소</a:t>
            </a:r>
            <a:endParaRPr sz="1500">
              <a:solidFill>
                <a:srgbClr val="444444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55" name="Google Shape;255;g14e0f2e409c_2_30"/>
          <p:cNvSpPr txBox="1"/>
          <p:nvPr/>
        </p:nvSpPr>
        <p:spPr>
          <a:xfrm>
            <a:off x="6208723" y="4046174"/>
            <a:ext cx="8919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>
                <a:solidFill>
                  <a:schemeClr val="accent5"/>
                </a:solidFill>
                <a:latin typeface="NanumGothic ExtraBold"/>
                <a:ea typeface="NanumGothic ExtraBold"/>
                <a:cs typeface="NanumGothic ExtraBold"/>
                <a:sym typeface="NanumGothic ExtraBold"/>
              </a:rPr>
              <a:t>D</a:t>
            </a:r>
            <a:endParaRPr b="1" sz="4000">
              <a:solidFill>
                <a:schemeClr val="accent5"/>
              </a:solidFill>
            </a:endParaRPr>
          </a:p>
        </p:txBody>
      </p:sp>
      <p:sp>
        <p:nvSpPr>
          <p:cNvPr id="256" name="Google Shape;256;g14e0f2e409c_2_30"/>
          <p:cNvSpPr/>
          <p:nvPr/>
        </p:nvSpPr>
        <p:spPr>
          <a:xfrm>
            <a:off x="11239785" y="1128760"/>
            <a:ext cx="755100" cy="7551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57" name="Google Shape;257;g14e0f2e409c_2_30"/>
          <p:cNvSpPr txBox="1"/>
          <p:nvPr/>
        </p:nvSpPr>
        <p:spPr>
          <a:xfrm>
            <a:off x="5906048" y="5164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14e0f2e409c_1_60"/>
          <p:cNvSpPr txBox="1"/>
          <p:nvPr/>
        </p:nvSpPr>
        <p:spPr>
          <a:xfrm>
            <a:off x="173333" y="-810300"/>
            <a:ext cx="1219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3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오프라인 기반의 '롯데멤버스' 회원(2800만명)과 온라인 기반 '롯데패밀리'(1700만명)도 '엘포인트' 회원으로 통합</a:t>
            </a:r>
            <a:endParaRPr b="1" sz="13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id="263" name="Google Shape;263;g14e0f2e409c_1_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8163" y="1942602"/>
            <a:ext cx="894900" cy="894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g14e0f2e409c_1_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87938" y="2053287"/>
            <a:ext cx="673524" cy="673524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g14e0f2e409c_1_60"/>
          <p:cNvSpPr/>
          <p:nvPr/>
        </p:nvSpPr>
        <p:spPr>
          <a:xfrm>
            <a:off x="595250" y="3173275"/>
            <a:ext cx="1512900" cy="22569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성별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연령대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거주지역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6" name="Google Shape;266;g14e0f2e409c_1_60"/>
          <p:cNvSpPr/>
          <p:nvPr/>
        </p:nvSpPr>
        <p:spPr>
          <a:xfrm>
            <a:off x="2375150" y="3224825"/>
            <a:ext cx="1512900" cy="22569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경쟁사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이용연월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7" name="Google Shape;267;g14e0f2e409c_1_60"/>
          <p:cNvSpPr/>
          <p:nvPr/>
        </p:nvSpPr>
        <p:spPr>
          <a:xfrm>
            <a:off x="4245025" y="3224825"/>
            <a:ext cx="1512900" cy="23016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멤버십명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가입년월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8" name="Google Shape;268;g14e0f2e409c_1_60"/>
          <p:cNvSpPr/>
          <p:nvPr/>
        </p:nvSpPr>
        <p:spPr>
          <a:xfrm>
            <a:off x="6060500" y="3224825"/>
            <a:ext cx="1512900" cy="23016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중분류코드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소분류코드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중분류명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소분류명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69" name="Google Shape;269;g14e0f2e409c_1_60"/>
          <p:cNvSpPr/>
          <p:nvPr/>
        </p:nvSpPr>
        <p:spPr>
          <a:xfrm>
            <a:off x="8072175" y="3224825"/>
            <a:ext cx="1512900" cy="23016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이용횟수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0" name="Google Shape;270;g14e0f2e409c_1_60"/>
          <p:cNvSpPr/>
          <p:nvPr/>
        </p:nvSpPr>
        <p:spPr>
          <a:xfrm>
            <a:off x="10083850" y="3224850"/>
            <a:ext cx="1512900" cy="2301600"/>
          </a:xfrm>
          <a:prstGeom prst="roundRect">
            <a:avLst>
              <a:gd fmla="val 16667" name="adj"/>
            </a:avLst>
          </a:prstGeom>
          <a:solidFill>
            <a:srgbClr val="C9DAF8">
              <a:alpha val="343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제휴사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영수증번호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대분류코드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중분류코드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소분류코드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고객번호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점포코드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구매날짜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구매시간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- </a:t>
            </a:r>
            <a:r>
              <a:rPr lang="en-US">
                <a:solidFill>
                  <a:srgbClr val="666666"/>
                </a:solidFill>
                <a:latin typeface="Do Hyeon"/>
                <a:ea typeface="Do Hyeon"/>
                <a:cs typeface="Do Hyeon"/>
                <a:sym typeface="Do Hyeon"/>
              </a:rPr>
              <a:t>구매금액</a:t>
            </a:r>
            <a:endParaRPr>
              <a:solidFill>
                <a:srgbClr val="666666"/>
              </a:solidFill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1" name="Google Shape;271;g14e0f2e409c_1_60"/>
          <p:cNvSpPr/>
          <p:nvPr/>
        </p:nvSpPr>
        <p:spPr>
          <a:xfrm>
            <a:off x="729700" y="2821500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g14e0f2e409c_1_60"/>
          <p:cNvSpPr txBox="1"/>
          <p:nvPr/>
        </p:nvSpPr>
        <p:spPr>
          <a:xfrm>
            <a:off x="730875" y="2821500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고객 DEMO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3" name="Google Shape;273;g14e0f2e409c_1_60"/>
          <p:cNvSpPr/>
          <p:nvPr/>
        </p:nvSpPr>
        <p:spPr>
          <a:xfrm>
            <a:off x="2516137" y="2837482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g14e0f2e409c_1_60"/>
          <p:cNvSpPr txBox="1"/>
          <p:nvPr/>
        </p:nvSpPr>
        <p:spPr>
          <a:xfrm>
            <a:off x="2517313" y="2837482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경쟁사이용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5" name="Google Shape;275;g14e0f2e409c_1_60"/>
          <p:cNvSpPr/>
          <p:nvPr/>
        </p:nvSpPr>
        <p:spPr>
          <a:xfrm>
            <a:off x="4313837" y="2837470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14e0f2e409c_1_60"/>
          <p:cNvSpPr txBox="1"/>
          <p:nvPr/>
        </p:nvSpPr>
        <p:spPr>
          <a:xfrm>
            <a:off x="4315013" y="2837470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멤버십 여부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7" name="Google Shape;277;g14e0f2e409c_1_60"/>
          <p:cNvSpPr/>
          <p:nvPr/>
        </p:nvSpPr>
        <p:spPr>
          <a:xfrm>
            <a:off x="6193012" y="2837470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14e0f2e409c_1_60"/>
          <p:cNvSpPr txBox="1"/>
          <p:nvPr/>
        </p:nvSpPr>
        <p:spPr>
          <a:xfrm>
            <a:off x="6194188" y="2837470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상품분류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79" name="Google Shape;279;g14e0f2e409c_1_60"/>
          <p:cNvSpPr/>
          <p:nvPr/>
        </p:nvSpPr>
        <p:spPr>
          <a:xfrm>
            <a:off x="8168187" y="2837482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g14e0f2e409c_1_60"/>
          <p:cNvSpPr txBox="1"/>
          <p:nvPr/>
        </p:nvSpPr>
        <p:spPr>
          <a:xfrm>
            <a:off x="8169363" y="2837482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채널 이용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1" name="Google Shape;281;g14e0f2e409c_1_60"/>
          <p:cNvSpPr/>
          <p:nvPr/>
        </p:nvSpPr>
        <p:spPr>
          <a:xfrm>
            <a:off x="10179862" y="2837495"/>
            <a:ext cx="1320894" cy="446418"/>
          </a:xfrm>
          <a:prstGeom prst="flowChartTerminator">
            <a:avLst/>
          </a:prstGeom>
          <a:solidFill>
            <a:srgbClr val="FFFFFF">
              <a:alpha val="535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" name="Google Shape;282;g14e0f2e409c_1_60"/>
          <p:cNvSpPr txBox="1"/>
          <p:nvPr/>
        </p:nvSpPr>
        <p:spPr>
          <a:xfrm>
            <a:off x="10181038" y="2837495"/>
            <a:ext cx="12873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700">
                <a:latin typeface="Do Hyeon"/>
                <a:ea typeface="Do Hyeon"/>
                <a:cs typeface="Do Hyeon"/>
                <a:sym typeface="Do Hyeon"/>
              </a:rPr>
              <a:t>구매데이터</a:t>
            </a:r>
            <a:endParaRPr b="1" sz="1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3" name="Google Shape;283;g14e0f2e409c_1_60"/>
          <p:cNvSpPr txBox="1"/>
          <p:nvPr>
            <p:ph type="title"/>
          </p:nvPr>
        </p:nvSpPr>
        <p:spPr>
          <a:xfrm>
            <a:off x="243200" y="142467"/>
            <a:ext cx="11360700" cy="7635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100">
                <a:latin typeface="Do Hyeon"/>
                <a:ea typeface="Do Hyeon"/>
                <a:cs typeface="Do Hyeon"/>
                <a:sym typeface="Do Hyeon"/>
              </a:rPr>
              <a:t>탐색적 분석 _</a:t>
            </a:r>
            <a:r>
              <a:rPr b="1" lang="en-US" sz="2700">
                <a:latin typeface="Do Hyeon"/>
                <a:ea typeface="Do Hyeon"/>
                <a:cs typeface="Do Hyeon"/>
                <a:sym typeface="Do Hyeon"/>
              </a:rPr>
              <a:t>활용 데이터</a:t>
            </a:r>
            <a:endParaRPr b="1" sz="2700">
              <a:latin typeface="Do Hyeon"/>
              <a:ea typeface="Do Hyeon"/>
              <a:cs typeface="Do Hyeon"/>
              <a:sym typeface="Do Hyeon"/>
            </a:endParaRPr>
          </a:p>
        </p:txBody>
      </p:sp>
      <p:sp>
        <p:nvSpPr>
          <p:cNvPr id="284" name="Google Shape;284;g14e0f2e409c_1_60"/>
          <p:cNvSpPr/>
          <p:nvPr/>
        </p:nvSpPr>
        <p:spPr>
          <a:xfrm rot="10800000">
            <a:off x="10915800" y="2099"/>
            <a:ext cx="1276200" cy="117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285" name="Google Shape;285;g14e0f2e409c_1_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1800" y="2105263"/>
            <a:ext cx="569550" cy="569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g14e0f2e409c_1_6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83013" y="2082913"/>
            <a:ext cx="614275" cy="61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g14e0f2e409c_1_6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09825" y="2082925"/>
            <a:ext cx="614250" cy="6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g14e0f2e409c_1_6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8543850" y="2105275"/>
            <a:ext cx="569550" cy="5695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g14e0f2e409c_1_60"/>
          <p:cNvSpPr txBox="1"/>
          <p:nvPr/>
        </p:nvSpPr>
        <p:spPr>
          <a:xfrm>
            <a:off x="6058448" y="668865"/>
            <a:ext cx="58950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rgbClr val="262626"/>
                </a:solidFill>
                <a:latin typeface="Montserrat Black"/>
                <a:ea typeface="Montserrat Black"/>
                <a:cs typeface="Montserrat Black"/>
                <a:sym typeface="Montserrat Black"/>
              </a:rPr>
              <a:t>UNIVERSE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사용자 지정 56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7F4F3"/>
      </a:accent1>
      <a:accent2>
        <a:srgbClr val="BCCBDE"/>
      </a:accent2>
      <a:accent3>
        <a:srgbClr val="5A7EB2"/>
      </a:accent3>
      <a:accent4>
        <a:srgbClr val="F0EAE8"/>
      </a:accent4>
      <a:accent5>
        <a:srgbClr val="3A5386"/>
      </a:accent5>
      <a:accent6>
        <a:srgbClr val="FFFFFF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2020-01-31T06:42:14Z</dcterms:created>
  <dc:creator>YESFORM by SD.KIM</dc:creator>
</cp:coreProperties>
</file>